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6" r:id="rId2"/>
    <p:sldId id="275" r:id="rId3"/>
    <p:sldId id="276" r:id="rId4"/>
    <p:sldId id="274" r:id="rId5"/>
    <p:sldId id="272" r:id="rId6"/>
    <p:sldId id="273" r:id="rId7"/>
    <p:sldId id="284" r:id="rId8"/>
    <p:sldId id="285" r:id="rId9"/>
    <p:sldId id="283" r:id="rId10"/>
  </p:sldIdLst>
  <p:sldSz cx="9906000" cy="6858000" type="A4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Breakfast" id="{55ECED95-C854-43A2-B512-CC0035FF0A41}">
          <p14:sldIdLst>
            <p14:sldId id="286"/>
            <p14:sldId id="275"/>
            <p14:sldId id="276"/>
          </p14:sldIdLst>
        </p14:section>
        <p14:section name="Lunch" id="{97536162-2A2D-4053-B61A-A363B7E32C9F}">
          <p14:sldIdLst>
            <p14:sldId id="274"/>
            <p14:sldId id="272"/>
            <p14:sldId id="273"/>
          </p14:sldIdLst>
        </p14:section>
        <p14:section name="Supper" id="{4666C448-7251-40C3-B71E-752BB6775A6D}">
          <p14:sldIdLst>
            <p14:sldId id="284"/>
            <p14:sldId id="285"/>
            <p14:sldId id="28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55A1372-A502-6941-5C25-A387EBB7D991}" name="Anthony Russell" initials="AR" userId="S::arussell@holroydhowe.com::dd4c2f35-7aed-4f24-9cdd-fa80ba37bce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B6411"/>
    <a:srgbClr val="94C356"/>
    <a:srgbClr val="B02F71"/>
    <a:srgbClr val="82C054"/>
    <a:srgbClr val="8BC55F"/>
    <a:srgbClr val="7ABC48"/>
    <a:srgbClr val="6DAC3E"/>
    <a:srgbClr val="6EAB3E"/>
    <a:srgbClr val="6B073E"/>
    <a:srgbClr val="4C3C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6357" autoAdjust="0"/>
  </p:normalViewPr>
  <p:slideViewPr>
    <p:cSldViewPr snapToGrid="0">
      <p:cViewPr varScale="1">
        <p:scale>
          <a:sx n="112" d="100"/>
          <a:sy n="112" d="100"/>
        </p:scale>
        <p:origin x="13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8/10/relationships/authors" Target="author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7" Type="http://schemas.openxmlformats.org/officeDocument/2006/relationships/image" Target="../media/image6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4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svg"/><Relationship Id="rId7" Type="http://schemas.openxmlformats.org/officeDocument/2006/relationships/image" Target="../media/image4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8.svg"/><Relationship Id="rId4" Type="http://schemas.openxmlformats.org/officeDocument/2006/relationships/image" Target="../media/image7.png"/><Relationship Id="rId9" Type="http://schemas.openxmlformats.org/officeDocument/2006/relationships/image" Target="../media/image10.sv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svg"/><Relationship Id="rId7" Type="http://schemas.openxmlformats.org/officeDocument/2006/relationships/image" Target="../media/image4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8.svg"/><Relationship Id="rId4" Type="http://schemas.openxmlformats.org/officeDocument/2006/relationships/image" Target="../media/image7.png"/><Relationship Id="rId9" Type="http://schemas.openxmlformats.org/officeDocument/2006/relationships/image" Target="../media/image6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B02F7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B35616C-590A-BA71-5C7D-3D8BDD8B008C}"/>
              </a:ext>
            </a:extLst>
          </p:cNvPr>
          <p:cNvSpPr/>
          <p:nvPr userDrawn="1"/>
        </p:nvSpPr>
        <p:spPr>
          <a:xfrm>
            <a:off x="0" y="0"/>
            <a:ext cx="9906000" cy="15358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THIS WEEK’S MENU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2DFB4775-0F8B-719A-03BD-990FA77A037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4973" b="10933"/>
          <a:stretch/>
        </p:blipFill>
        <p:spPr>
          <a:xfrm>
            <a:off x="0" y="5194546"/>
            <a:ext cx="1411550" cy="1663454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6DCC6C01-DA8E-A1C2-EF24-DE957488BE5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r="19697" b="8955"/>
          <a:stretch/>
        </p:blipFill>
        <p:spPr>
          <a:xfrm>
            <a:off x="8416031" y="4746409"/>
            <a:ext cx="1489970" cy="2111591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AE866CB6-4031-7F7D-855D-83FDED3371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l="31267"/>
          <a:stretch/>
        </p:blipFill>
        <p:spPr>
          <a:xfrm>
            <a:off x="0" y="1694001"/>
            <a:ext cx="1118586" cy="1692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9950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94C35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A744566-9807-5C43-F16E-07644B6D4621}"/>
              </a:ext>
            </a:extLst>
          </p:cNvPr>
          <p:cNvSpPr/>
          <p:nvPr userDrawn="1"/>
        </p:nvSpPr>
        <p:spPr>
          <a:xfrm>
            <a:off x="0" y="0"/>
            <a:ext cx="9906000" cy="15358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FD9F538A-E4AD-A213-22B2-7A5199A5C90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1486"/>
          <a:stretch/>
        </p:blipFill>
        <p:spPr>
          <a:xfrm>
            <a:off x="0" y="5237229"/>
            <a:ext cx="949911" cy="1620771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F3C4303A-022F-5A75-04EC-BF6B2194D73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r="19697" b="8955"/>
          <a:stretch/>
        </p:blipFill>
        <p:spPr>
          <a:xfrm>
            <a:off x="8416031" y="4746409"/>
            <a:ext cx="1489970" cy="2111591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F374E49E-0E18-9661-1CC4-7189A2FE65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l="31267"/>
          <a:stretch/>
        </p:blipFill>
        <p:spPr>
          <a:xfrm>
            <a:off x="0" y="2173395"/>
            <a:ext cx="1118586" cy="1692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3823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rgbClr val="DB641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BCA90F5-E0BD-4828-8C8F-3C09D27C8BDA}"/>
              </a:ext>
            </a:extLst>
          </p:cNvPr>
          <p:cNvSpPr/>
          <p:nvPr userDrawn="1"/>
        </p:nvSpPr>
        <p:spPr>
          <a:xfrm>
            <a:off x="0" y="0"/>
            <a:ext cx="9906000" cy="15358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CB7D01DE-4F02-3A4D-5D84-A1CDAB3315A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4973" b="10933"/>
          <a:stretch/>
        </p:blipFill>
        <p:spPr>
          <a:xfrm flipH="1">
            <a:off x="8494450" y="5194546"/>
            <a:ext cx="1411550" cy="1663454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1255B18B-C2AA-AF33-5296-DB988D57DC2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31486"/>
          <a:stretch/>
        </p:blipFill>
        <p:spPr>
          <a:xfrm>
            <a:off x="0" y="5237229"/>
            <a:ext cx="949911" cy="1620771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B55EA0FC-554B-44D4-EE60-55A04FA067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r="19697" b="-423"/>
          <a:stretch/>
        </p:blipFill>
        <p:spPr>
          <a:xfrm>
            <a:off x="8416030" y="2020964"/>
            <a:ext cx="1489970" cy="2329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2185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rgbClr val="DB641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BCA90F5-E0BD-4828-8C8F-3C09D27C8BDA}"/>
              </a:ext>
            </a:extLst>
          </p:cNvPr>
          <p:cNvSpPr/>
          <p:nvPr userDrawn="1"/>
        </p:nvSpPr>
        <p:spPr>
          <a:xfrm>
            <a:off x="0" y="1"/>
            <a:ext cx="9906000" cy="1065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CB7D01DE-4F02-3A4D-5D84-A1CDAB3315A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4973" b="10933"/>
          <a:stretch/>
        </p:blipFill>
        <p:spPr>
          <a:xfrm flipH="1">
            <a:off x="8494450" y="5194546"/>
            <a:ext cx="1411550" cy="1663454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1255B18B-C2AA-AF33-5296-DB988D57DC2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31486"/>
          <a:stretch/>
        </p:blipFill>
        <p:spPr>
          <a:xfrm>
            <a:off x="0" y="5237229"/>
            <a:ext cx="949911" cy="1620771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B55EA0FC-554B-44D4-EE60-55A04FA067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r="19697" b="-423"/>
          <a:stretch/>
        </p:blipFill>
        <p:spPr>
          <a:xfrm>
            <a:off x="8416030" y="2020964"/>
            <a:ext cx="1489970" cy="2329094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950695FD-2F02-D4B6-CDDA-8BE4C25806D3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519362" y="318348"/>
            <a:ext cx="4867275" cy="42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911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rgbClr val="DB641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BCA90F5-E0BD-4828-8C8F-3C09D27C8BDA}"/>
              </a:ext>
            </a:extLst>
          </p:cNvPr>
          <p:cNvSpPr/>
          <p:nvPr userDrawn="1"/>
        </p:nvSpPr>
        <p:spPr>
          <a:xfrm>
            <a:off x="1176290" y="0"/>
            <a:ext cx="7553417" cy="6857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CB7D01DE-4F02-3A4D-5D84-A1CDAB3315A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4973" b="10933"/>
          <a:stretch/>
        </p:blipFill>
        <p:spPr>
          <a:xfrm flipH="1">
            <a:off x="8494450" y="5194546"/>
            <a:ext cx="1411550" cy="1663454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1255B18B-C2AA-AF33-5296-DB988D57DC2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31486"/>
          <a:stretch/>
        </p:blipFill>
        <p:spPr>
          <a:xfrm>
            <a:off x="0" y="5237229"/>
            <a:ext cx="949911" cy="1620771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B55EA0FC-554B-44D4-EE60-55A04FA067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r="19697" b="-423"/>
          <a:stretch/>
        </p:blipFill>
        <p:spPr>
          <a:xfrm>
            <a:off x="8416030" y="2020964"/>
            <a:ext cx="1489970" cy="2329094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D3D32D0A-6756-39E7-C5FE-BA662DABB0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 l="31267"/>
          <a:stretch/>
        </p:blipFill>
        <p:spPr>
          <a:xfrm>
            <a:off x="0" y="2173395"/>
            <a:ext cx="1118586" cy="1692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926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6687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62" r:id="rId3"/>
    <p:sldLayoutId id="2147483673" r:id="rId4"/>
    <p:sldLayoutId id="2147483674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7" Type="http://schemas.openxmlformats.org/officeDocument/2006/relationships/image" Target="../media/image16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7" Type="http://schemas.openxmlformats.org/officeDocument/2006/relationships/image" Target="../media/image16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7" Type="http://schemas.openxmlformats.org/officeDocument/2006/relationships/image" Target="../media/image27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7" Type="http://schemas.openxmlformats.org/officeDocument/2006/relationships/image" Target="../media/image27.gi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svg"/><Relationship Id="rId5" Type="http://schemas.openxmlformats.org/officeDocument/2006/relationships/image" Target="../media/image28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7" Type="http://schemas.openxmlformats.org/officeDocument/2006/relationships/image" Target="../media/image27.gi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svg"/><Relationship Id="rId5" Type="http://schemas.openxmlformats.org/officeDocument/2006/relationships/image" Target="../media/image30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7" Type="http://schemas.openxmlformats.org/officeDocument/2006/relationships/image" Target="../media/image16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svg"/><Relationship Id="rId5" Type="http://schemas.openxmlformats.org/officeDocument/2006/relationships/image" Target="../media/image3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7" Type="http://schemas.openxmlformats.org/officeDocument/2006/relationships/image" Target="../media/image16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svg"/><Relationship Id="rId5" Type="http://schemas.openxmlformats.org/officeDocument/2006/relationships/image" Target="../media/image34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7" Type="http://schemas.openxmlformats.org/officeDocument/2006/relationships/image" Target="../media/image16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7.svg"/><Relationship Id="rId5" Type="http://schemas.openxmlformats.org/officeDocument/2006/relationships/image" Target="../media/image36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Text&#10;&#10;Description automatically generated">
            <a:extLst>
              <a:ext uri="{FF2B5EF4-FFF2-40B4-BE49-F238E27FC236}">
                <a16:creationId xmlns:a16="http://schemas.microsoft.com/office/drawing/2014/main" id="{1F3AD412-2AB2-9975-2F5C-2B3640B14D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1943" y="6483234"/>
            <a:ext cx="1002114" cy="24480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E97DAA8A-C3AA-1756-ACFE-08927CAC6C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0"/>
            <a:ext cx="1426185" cy="1640113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17F2A336-4E24-3CDE-B680-B5A321954C8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802039" y="234374"/>
            <a:ext cx="3829670" cy="767234"/>
          </a:xfrm>
          <a:prstGeom prst="rect">
            <a:avLst/>
          </a:prstGeom>
        </p:spPr>
      </p:pic>
      <p:pic>
        <p:nvPicPr>
          <p:cNvPr id="9" name="Picture 8" descr="Logo, company name&#10;&#10;Description automatically generated">
            <a:extLst>
              <a:ext uri="{FF2B5EF4-FFF2-40B4-BE49-F238E27FC236}">
                <a16:creationId xmlns:a16="http://schemas.microsoft.com/office/drawing/2014/main" id="{0BE77209-E1E8-F9C6-CBAB-4DEE6BAD72D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3300" y="117305"/>
            <a:ext cx="992480" cy="1001371"/>
          </a:xfrm>
          <a:prstGeom prst="rect">
            <a:avLst/>
          </a:prstGeom>
        </p:spPr>
      </p:pic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F80CD195-592D-6019-DABB-FF325BF2D2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5319660"/>
              </p:ext>
            </p:extLst>
          </p:nvPr>
        </p:nvGraphicFramePr>
        <p:xfrm>
          <a:off x="1214733" y="1770034"/>
          <a:ext cx="8604582" cy="49706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0917">
                  <a:extLst>
                    <a:ext uri="{9D8B030D-6E8A-4147-A177-3AD203B41FA5}">
                      <a16:colId xmlns:a16="http://schemas.microsoft.com/office/drawing/2014/main" val="1872024225"/>
                    </a:ext>
                  </a:extLst>
                </a:gridCol>
                <a:gridCol w="1092532">
                  <a:extLst>
                    <a:ext uri="{9D8B030D-6E8A-4147-A177-3AD203B41FA5}">
                      <a16:colId xmlns:a16="http://schemas.microsoft.com/office/drawing/2014/main" val="1793934144"/>
                    </a:ext>
                  </a:extLst>
                </a:gridCol>
                <a:gridCol w="1073790">
                  <a:extLst>
                    <a:ext uri="{9D8B030D-6E8A-4147-A177-3AD203B41FA5}">
                      <a16:colId xmlns:a16="http://schemas.microsoft.com/office/drawing/2014/main" val="3345603019"/>
                    </a:ext>
                  </a:extLst>
                </a:gridCol>
                <a:gridCol w="1082180">
                  <a:extLst>
                    <a:ext uri="{9D8B030D-6E8A-4147-A177-3AD203B41FA5}">
                      <a16:colId xmlns:a16="http://schemas.microsoft.com/office/drawing/2014/main" val="3054068587"/>
                    </a:ext>
                  </a:extLst>
                </a:gridCol>
                <a:gridCol w="1065402">
                  <a:extLst>
                    <a:ext uri="{9D8B030D-6E8A-4147-A177-3AD203B41FA5}">
                      <a16:colId xmlns:a16="http://schemas.microsoft.com/office/drawing/2014/main" val="730388520"/>
                    </a:ext>
                  </a:extLst>
                </a:gridCol>
                <a:gridCol w="1082180">
                  <a:extLst>
                    <a:ext uri="{9D8B030D-6E8A-4147-A177-3AD203B41FA5}">
                      <a16:colId xmlns:a16="http://schemas.microsoft.com/office/drawing/2014/main" val="108890227"/>
                    </a:ext>
                  </a:extLst>
                </a:gridCol>
                <a:gridCol w="1067911">
                  <a:extLst>
                    <a:ext uri="{9D8B030D-6E8A-4147-A177-3AD203B41FA5}">
                      <a16:colId xmlns:a16="http://schemas.microsoft.com/office/drawing/2014/main" val="743926315"/>
                    </a:ext>
                  </a:extLst>
                </a:gridCol>
                <a:gridCol w="1079670">
                  <a:extLst>
                    <a:ext uri="{9D8B030D-6E8A-4147-A177-3AD203B41FA5}">
                      <a16:colId xmlns:a16="http://schemas.microsoft.com/office/drawing/2014/main" val="2595732598"/>
                    </a:ext>
                  </a:extLst>
                </a:gridCol>
              </a:tblGrid>
              <a:tr h="533175">
                <a:tc>
                  <a:txBody>
                    <a:bodyPr/>
                    <a:lstStyle/>
                    <a:p>
                      <a:pPr algn="ctr"/>
                      <a:endParaRPr lang="en-GB" sz="1000" b="1" i="0" u="none" dirty="0">
                        <a:solidFill>
                          <a:schemeClr val="bg1"/>
                        </a:solidFill>
                        <a:latin typeface="Gill Sans MT Light" panose="020B0302020104020203" pitchFamily="34" charset="0"/>
                      </a:endParaRPr>
                    </a:p>
                    <a:p>
                      <a:pPr algn="ctr"/>
                      <a:r>
                        <a:rPr lang="en-GB" sz="1000" b="1" i="0" u="none" dirty="0">
                          <a:solidFill>
                            <a:schemeClr val="bg1"/>
                          </a:solidFill>
                          <a:latin typeface="Gill Sans MT Light" panose="020B0302020104020203" pitchFamily="34" charset="0"/>
                        </a:rPr>
                        <a:t>WEEK ONE</a:t>
                      </a:r>
                    </a:p>
                    <a:p>
                      <a:pPr algn="ctr"/>
                      <a:endParaRPr lang="en-GB" sz="1000" b="1" i="0" u="none" dirty="0">
                        <a:solidFill>
                          <a:schemeClr val="bg1"/>
                        </a:solidFill>
                        <a:latin typeface="Gill Sans MT Light" panose="020B0302020104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AB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AB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4C35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i="0" u="none" dirty="0">
                          <a:solidFill>
                            <a:schemeClr val="bg1"/>
                          </a:solidFill>
                          <a:latin typeface="Gill Sans MT Light" panose="020B0302020104020203" pitchFamily="34" charset="0"/>
                        </a:rPr>
                        <a:t>MONDAY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6EAB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AB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AB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AB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4C35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i="0" u="none" dirty="0">
                          <a:solidFill>
                            <a:schemeClr val="bg1"/>
                          </a:solidFill>
                          <a:latin typeface="Gill Sans MT Light" panose="020B0302020104020203" pitchFamily="34" charset="0"/>
                        </a:rPr>
                        <a:t>TUESDAY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6EAB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AB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AB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AB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4C35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i="0" u="none" dirty="0">
                          <a:solidFill>
                            <a:schemeClr val="bg1"/>
                          </a:solidFill>
                          <a:latin typeface="Gill Sans MT Light" panose="020B0302020104020203" pitchFamily="34" charset="0"/>
                        </a:rPr>
                        <a:t>WEDNESDAY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6EAB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AB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AB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AB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4C35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i="0" u="none" dirty="0">
                          <a:solidFill>
                            <a:schemeClr val="bg1"/>
                          </a:solidFill>
                          <a:latin typeface="Gill Sans MT Light" panose="020B0302020104020203" pitchFamily="34" charset="0"/>
                        </a:rPr>
                        <a:t>THURSDAY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6EAB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AB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AB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AB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4C35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i="0" u="none" dirty="0">
                          <a:solidFill>
                            <a:schemeClr val="bg1"/>
                          </a:solidFill>
                          <a:latin typeface="Gill Sans MT Light" panose="020B0302020104020203" pitchFamily="34" charset="0"/>
                        </a:rPr>
                        <a:t>FRIDAY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6EAB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AB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AB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AB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4C35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i="0" u="none" dirty="0">
                          <a:solidFill>
                            <a:schemeClr val="bg1"/>
                          </a:solidFill>
                          <a:latin typeface="Gill Sans MT Light" panose="020B0302020104020203" pitchFamily="34" charset="0"/>
                        </a:rPr>
                        <a:t>SATURDAY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6EAB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AB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AB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AB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4C35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i="0" u="none" dirty="0">
                          <a:solidFill>
                            <a:schemeClr val="bg1"/>
                          </a:solidFill>
                          <a:latin typeface="Gill Sans MT Light" panose="020B0302020104020203" pitchFamily="34" charset="0"/>
                        </a:rPr>
                        <a:t>SUNDAY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6EAB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AB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AB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AB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4C35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9912350"/>
                  </a:ext>
                </a:extLst>
              </a:tr>
              <a:tr h="405813">
                <a:tc>
                  <a:txBody>
                    <a:bodyPr/>
                    <a:lstStyle/>
                    <a:p>
                      <a:pPr algn="ctr"/>
                      <a:r>
                        <a:rPr lang="en-GB" sz="1000" b="1" i="0" dirty="0">
                          <a:solidFill>
                            <a:schemeClr val="bg1"/>
                          </a:solidFill>
                          <a:latin typeface="Gill Sans MT Light" panose="020B0302020104020203" pitchFamily="34" charset="0"/>
                        </a:rPr>
                        <a:t>HYDRATION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6EAB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AB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AB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AB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4C35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Gill Sans MT Light" panose="020B0302020104020203" pitchFamily="34" charset="0"/>
                        </a:rPr>
                        <a:t>Hydration</a:t>
                      </a:r>
                    </a:p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Gill Sans MT Light" panose="020B0302020104020203" pitchFamily="34" charset="0"/>
                        </a:rPr>
                        <a:t> Station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EAB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AB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AB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AB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Gill Sans MT Light" panose="020B0302020104020203" pitchFamily="34" charset="0"/>
                        </a:rPr>
                        <a:t>Hydration </a:t>
                      </a:r>
                    </a:p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Gill Sans MT Light" panose="020B0302020104020203" pitchFamily="34" charset="0"/>
                        </a:rPr>
                        <a:t>Station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EAB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AB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AB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AB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Gill Sans MT Light" panose="020B0302020104020203" pitchFamily="34" charset="0"/>
                        </a:rPr>
                        <a:t>Hydration </a:t>
                      </a:r>
                    </a:p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Gill Sans MT Light" panose="020B0302020104020203" pitchFamily="34" charset="0"/>
                        </a:rPr>
                        <a:t>Station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EAB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AB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AB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AB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Gill Sans MT Light" panose="020B0302020104020203" pitchFamily="34" charset="0"/>
                        </a:rPr>
                        <a:t>Hydration</a:t>
                      </a:r>
                    </a:p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Gill Sans MT Light" panose="020B0302020104020203" pitchFamily="34" charset="0"/>
                        </a:rPr>
                        <a:t> Station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EAB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AB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AB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AB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Gill Sans MT Light" panose="020B0302020104020203" pitchFamily="34" charset="0"/>
                        </a:rPr>
                        <a:t>Hydration </a:t>
                      </a:r>
                    </a:p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Gill Sans MT Light" panose="020B0302020104020203" pitchFamily="34" charset="0"/>
                        </a:rPr>
                        <a:t>Station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EAB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AB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AB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AB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Gill Sans MT Light" panose="020B0302020104020203" pitchFamily="34" charset="0"/>
                        </a:rPr>
                        <a:t>Hydration</a:t>
                      </a:r>
                    </a:p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Gill Sans MT Light" panose="020B0302020104020203" pitchFamily="34" charset="0"/>
                        </a:rPr>
                        <a:t> Station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EAB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AB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AB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AB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Gill Sans MT Light" panose="020B0302020104020203" pitchFamily="34" charset="0"/>
                        </a:rPr>
                        <a:t>Hydration </a:t>
                      </a:r>
                    </a:p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Gill Sans MT Light" panose="020B0302020104020203" pitchFamily="34" charset="0"/>
                        </a:rPr>
                        <a:t>Station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6EAB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AB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AB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AB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8912788"/>
                  </a:ext>
                </a:extLst>
              </a:tr>
              <a:tr h="1184833">
                <a:tc>
                  <a:txBody>
                    <a:bodyPr/>
                    <a:lstStyle/>
                    <a:p>
                      <a:pPr algn="ctr"/>
                      <a:r>
                        <a:rPr lang="en-GB" sz="1000" b="1" i="0" dirty="0">
                          <a:solidFill>
                            <a:schemeClr val="bg1"/>
                          </a:solidFill>
                          <a:latin typeface="Gill Sans MT Light" panose="020B0302020104020203" pitchFamily="34" charset="0"/>
                        </a:rPr>
                        <a:t>HOT</a:t>
                      </a:r>
                      <a:r>
                        <a:rPr lang="en-GB" sz="1000" b="1" i="0" baseline="0" dirty="0">
                          <a:solidFill>
                            <a:schemeClr val="bg1"/>
                          </a:solidFill>
                          <a:latin typeface="Gill Sans MT Light" panose="020B0302020104020203" pitchFamily="34" charset="0"/>
                        </a:rPr>
                        <a:t> ITEMS</a:t>
                      </a:r>
                      <a:endParaRPr lang="en-GB" sz="1000" b="1" i="0" dirty="0">
                        <a:solidFill>
                          <a:schemeClr val="bg1"/>
                        </a:solidFill>
                        <a:latin typeface="Gill Sans MT Light" panose="020B03020201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EAB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AB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AB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AB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4C35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Gill Sans MT Light" panose="020B0302020104020203" pitchFamily="34" charset="0"/>
                          <a:cs typeface="Arial" panose="020B0604020202020204" pitchFamily="34" charset="0"/>
                        </a:rPr>
                        <a:t>Baked Cumberland Sausages </a:t>
                      </a:r>
                    </a:p>
                    <a:p>
                      <a:pPr algn="ctr" fontAlgn="ctr"/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Gill Sans MT Light" panose="020B0302020104020203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Gill Sans MT Light" panose="020B0302020104020203" pitchFamily="34" charset="0"/>
                          <a:cs typeface="Arial" panose="020B0604020202020204" pitchFamily="34" charset="0"/>
                        </a:rPr>
                        <a:t>Scrambled Eggs </a:t>
                      </a:r>
                    </a:p>
                    <a:p>
                      <a:pPr algn="ctr" fontAlgn="ctr"/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Gill Sans MT Light" panose="020B0302020104020203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Gill Sans MT Light" panose="020B0302020104020203" pitchFamily="34" charset="0"/>
                          <a:cs typeface="Arial" panose="020B0604020202020204" pitchFamily="34" charset="0"/>
                        </a:rPr>
                        <a:t>Baked Beans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EAB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AB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AB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AB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Gill Sans MT Light" panose="020B0302020104020203" pitchFamily="34" charset="0"/>
                          <a:cs typeface="Arial" panose="020B0604020202020204" pitchFamily="34" charset="0"/>
                        </a:rPr>
                        <a:t>Grilled Bacon </a:t>
                      </a:r>
                    </a:p>
                    <a:p>
                      <a:pPr algn="ctr" fontAlgn="ctr"/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Gill Sans MT Light" panose="020B0302020104020203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Gill Sans MT Light" panose="020B0302020104020203" pitchFamily="34" charset="0"/>
                          <a:cs typeface="Arial" panose="020B0604020202020204" pitchFamily="34" charset="0"/>
                        </a:rPr>
                        <a:t>Poached Eggs </a:t>
                      </a:r>
                    </a:p>
                    <a:p>
                      <a:pPr algn="ctr" fontAlgn="ctr"/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Gill Sans MT Light" panose="020B0302020104020203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Gill Sans MT Light" panose="020B0302020104020203" pitchFamily="34" charset="0"/>
                          <a:cs typeface="Arial" panose="020B0604020202020204" pitchFamily="34" charset="0"/>
                        </a:rPr>
                        <a:t>Hash Browns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EAB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AB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AB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AB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Gill Sans MT Light" panose="020B0302020104020203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Gill Sans MT Light" panose="020B0302020104020203" pitchFamily="34" charset="0"/>
                          <a:cs typeface="Arial" panose="020B0604020202020204" pitchFamily="34" charset="0"/>
                        </a:rPr>
                        <a:t>Baked Cumberland Sausages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Gill Sans MT Light" panose="020B0302020104020203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Gill Sans MT Light" panose="020B0302020104020203" pitchFamily="34" charset="0"/>
                          <a:cs typeface="Arial" panose="020B0604020202020204" pitchFamily="34" charset="0"/>
                        </a:rPr>
                        <a:t>Fried Eggs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Gill Sans MT Light" panose="020B0302020104020203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Gill Sans MT Light" panose="020B0302020104020203" pitchFamily="34" charset="0"/>
                          <a:cs typeface="Arial" panose="020B0604020202020204" pitchFamily="34" charset="0"/>
                        </a:rPr>
                        <a:t>Baked Beans </a:t>
                      </a:r>
                    </a:p>
                    <a:p>
                      <a:pPr algn="ctr" fontAlgn="ctr"/>
                      <a:endParaRPr lang="en-US" sz="800" b="0" i="0" u="none" strike="noStrike" dirty="0">
                        <a:solidFill>
                          <a:srgbClr val="FF0000"/>
                        </a:solidFill>
                        <a:effectLst/>
                        <a:latin typeface="Gill Sans MT Light" panose="020B0302020104020203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EAB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AB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AB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AB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Gill Sans MT Light" panose="020B0302020104020203" pitchFamily="34" charset="0"/>
                          <a:cs typeface="Arial" panose="020B0604020202020204" pitchFamily="34" charset="0"/>
                        </a:rPr>
                        <a:t>Grilled Bacon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Gill Sans MT Light" panose="020B0302020104020203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Gill Sans MT Light" panose="020B0302020104020203" pitchFamily="34" charset="0"/>
                          <a:cs typeface="Arial" panose="020B0604020202020204" pitchFamily="34" charset="0"/>
                        </a:rPr>
                        <a:t>Scrambled Eggs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Gill Sans MT Light" panose="020B0302020104020203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Gill Sans MT Light" panose="020B0302020104020203" pitchFamily="34" charset="0"/>
                          <a:cs typeface="Arial" panose="020B0604020202020204" pitchFamily="34" charset="0"/>
                        </a:rPr>
                        <a:t>Skillet Potatoes with Caramelised Onions </a:t>
                      </a:r>
                    </a:p>
                    <a:p>
                      <a:pPr algn="ctr" fontAlgn="ctr"/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Gill Sans MT Light" panose="020B0302020104020203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EAB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AB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AB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AB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Gill Sans MT Light" panose="020B0302020104020203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Gill Sans MT Light" panose="020B0302020104020203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Gill Sans MT Light" panose="020B0302020104020203" pitchFamily="34" charset="0"/>
                          <a:cs typeface="Arial" panose="020B0604020202020204" pitchFamily="34" charset="0"/>
                        </a:rPr>
                        <a:t>Baked Cumberland Sausages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Gill Sans MT Light" panose="020B0302020104020203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Gill Sans MT Light" panose="020B0302020104020203" pitchFamily="34" charset="0"/>
                          <a:cs typeface="Arial" panose="020B0604020202020204" pitchFamily="34" charset="0"/>
                        </a:rPr>
                        <a:t>Sauteed Mushrooms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Gill Sans MT Light" panose="020B0302020104020203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Gill Sans MT Light" panose="020B0302020104020203" pitchFamily="34" charset="0"/>
                          <a:cs typeface="Arial" panose="020B0604020202020204" pitchFamily="34" charset="0"/>
                        </a:rPr>
                        <a:t>Baked Beans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Gill Sans MT Light" panose="020B0302020104020203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Gill Sans MT Light" panose="020B0302020104020203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ctr"/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Gill Sans MT Light" panose="020B0302020104020203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EAB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AB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AB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AB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Gill Sans MT Light" panose="020B0302020104020203" pitchFamily="34" charset="0"/>
                          <a:cs typeface="Arial" panose="020B0604020202020204" pitchFamily="34" charset="0"/>
                        </a:rPr>
                        <a:t>Grilled Bacon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Gill Sans MT Light" panose="020B0302020104020203" pitchFamily="34" charset="0"/>
                          <a:cs typeface="Arial" panose="020B0604020202020204" pitchFamily="34" charset="0"/>
                        </a:rPr>
                        <a:t>Poached Eggs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Gill Sans MT Light" panose="020B0302020104020203" pitchFamily="34" charset="0"/>
                          <a:cs typeface="Arial" panose="020B0604020202020204" pitchFamily="34" charset="0"/>
                        </a:rPr>
                        <a:t>Baked Beans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Gill Sans MT Light" panose="020B0302020104020203" pitchFamily="34" charset="0"/>
                          <a:cs typeface="Arial" panose="020B0604020202020204" pitchFamily="34" charset="0"/>
                        </a:rPr>
                        <a:t>Sauteed Potatoes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Gill Sans MT Light" panose="020B0302020104020203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ctr"/>
                      <a:endParaRPr lang="en-GB" sz="800" b="0" i="0" u="none" strike="noStrike" dirty="0">
                        <a:solidFill>
                          <a:srgbClr val="FF0000"/>
                        </a:solidFill>
                        <a:effectLst/>
                        <a:latin typeface="Gill Sans MT Light" panose="020B0302020104020203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EAB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AB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AB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AB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800" b="0" i="0" u="sng" dirty="0">
                          <a:solidFill>
                            <a:schemeClr val="tx1"/>
                          </a:solidFill>
                          <a:latin typeface="Gill Sans MT Light" panose="020B0302020104020203" pitchFamily="34" charset="0"/>
                        </a:rPr>
                        <a:t>Brunch</a:t>
                      </a:r>
                    </a:p>
                    <a:p>
                      <a:pPr algn="ctr"/>
                      <a:endParaRPr lang="en-US" sz="800" b="0" i="0" dirty="0">
                        <a:solidFill>
                          <a:schemeClr val="tx1"/>
                        </a:solidFill>
                        <a:latin typeface="Gill Sans MT Light" panose="020B0302020104020203" pitchFamily="34" charset="0"/>
                      </a:endParaRPr>
                    </a:p>
                    <a:p>
                      <a:pPr algn="ctr"/>
                      <a:r>
                        <a:rPr lang="en-US" sz="800" b="0" i="0" dirty="0">
                          <a:solidFill>
                            <a:schemeClr val="tx1"/>
                          </a:solidFill>
                          <a:latin typeface="Gill Sans MT Light" panose="020B0302020104020203" pitchFamily="34" charset="0"/>
                        </a:rPr>
                        <a:t>Bacon</a:t>
                      </a:r>
                    </a:p>
                    <a:p>
                      <a:pPr algn="ctr"/>
                      <a:r>
                        <a:rPr lang="en-US" sz="800" b="0" i="0" dirty="0">
                          <a:solidFill>
                            <a:schemeClr val="tx1"/>
                          </a:solidFill>
                          <a:latin typeface="Gill Sans MT Light" panose="020B0302020104020203" pitchFamily="34" charset="0"/>
                        </a:rPr>
                        <a:t>Sausage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>
                          <a:solidFill>
                            <a:schemeClr val="tx1"/>
                          </a:solidFill>
                          <a:latin typeface="Gill Sans MT Light" panose="020B0302020104020203" pitchFamily="34" charset="0"/>
                        </a:rPr>
                        <a:t>Vegan Sausage</a:t>
                      </a:r>
                    </a:p>
                    <a:p>
                      <a:pPr algn="ctr"/>
                      <a:r>
                        <a:rPr lang="en-US" sz="800" b="0" i="0" dirty="0">
                          <a:solidFill>
                            <a:schemeClr val="tx1"/>
                          </a:solidFill>
                          <a:latin typeface="Gill Sans MT Light" panose="020B0302020104020203" pitchFamily="34" charset="0"/>
                        </a:rPr>
                        <a:t>Fried Egg</a:t>
                      </a:r>
                    </a:p>
                    <a:p>
                      <a:pPr algn="ctr"/>
                      <a:r>
                        <a:rPr lang="en-US" sz="800" b="0" i="0" dirty="0">
                          <a:solidFill>
                            <a:schemeClr val="tx1"/>
                          </a:solidFill>
                          <a:latin typeface="Gill Sans MT Light" panose="020B0302020104020203" pitchFamily="34" charset="0"/>
                        </a:rPr>
                        <a:t>Baked Beans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Gill Sans MT Light" panose="020B0302020104020203" pitchFamily="34" charset="0"/>
                          <a:cs typeface="Arial" panose="020B0604020202020204" pitchFamily="34" charset="0"/>
                        </a:rPr>
                        <a:t>Sautéed Mushrooms</a:t>
                      </a:r>
                      <a:endParaRPr lang="en-US" sz="800" b="0" i="0" dirty="0">
                        <a:solidFill>
                          <a:schemeClr val="tx1"/>
                        </a:solidFill>
                        <a:latin typeface="Gill Sans MT Light" panose="020B0302020104020203" pitchFamily="34" charset="0"/>
                      </a:endParaRPr>
                    </a:p>
                    <a:p>
                      <a:pPr algn="ctr"/>
                      <a:r>
                        <a:rPr lang="en-US" sz="800" b="0" i="0" dirty="0">
                          <a:solidFill>
                            <a:schemeClr val="tx1"/>
                          </a:solidFill>
                          <a:latin typeface="Gill Sans MT Light" panose="020B0302020104020203" pitchFamily="34" charset="0"/>
                        </a:rPr>
                        <a:t>Hash Brown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6EAB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AB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AB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AB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8424781"/>
                  </a:ext>
                </a:extLst>
              </a:tr>
              <a:tr h="338838">
                <a:tc>
                  <a:txBody>
                    <a:bodyPr/>
                    <a:lstStyle/>
                    <a:p>
                      <a:pPr algn="ctr"/>
                      <a:r>
                        <a:rPr lang="en-GB" sz="1000" b="1" i="0" dirty="0">
                          <a:solidFill>
                            <a:schemeClr val="bg1"/>
                          </a:solidFill>
                          <a:latin typeface="Gill Sans MT Light" panose="020B0302020104020203" pitchFamily="34" charset="0"/>
                        </a:rPr>
                        <a:t>VEGAN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6EAB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AB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AB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AB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4C35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Gill Sans MT Light" panose="020B0302020104020203" pitchFamily="34" charset="0"/>
                          <a:cs typeface="Arial" panose="020B0604020202020204" pitchFamily="34" charset="0"/>
                        </a:rPr>
                        <a:t>Vegan Sausage / Vegan Croissant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EAB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AB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AB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AB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Gill Sans MT Light" panose="020B0302020104020203" pitchFamily="34" charset="0"/>
                          <a:cs typeface="Arial" panose="020B0604020202020204" pitchFamily="34" charset="0"/>
                        </a:rPr>
                        <a:t>Vegan Sausage / Vegan Pain au Chocolat</a:t>
                      </a:r>
                      <a:endParaRPr lang="en-GB" sz="800" b="0" i="0" u="none" strike="noStrike" dirty="0">
                        <a:solidFill>
                          <a:schemeClr val="tx1"/>
                        </a:solidFill>
                        <a:effectLst/>
                        <a:latin typeface="Gill Sans MT Light" panose="020B0302020104020203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EAB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AB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AB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AB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Gill Sans MT Light" panose="020B0302020104020203" pitchFamily="34" charset="0"/>
                          <a:cs typeface="Arial" panose="020B0604020202020204" pitchFamily="34" charset="0"/>
                        </a:rPr>
                        <a:t>Vegan Sausage / Blueberry Muffin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EAB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AB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AB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AB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Gill Sans MT Light" panose="020B0302020104020203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Gill Sans MT Light" panose="020B0302020104020203" pitchFamily="34" charset="0"/>
                          <a:cs typeface="Arial" panose="020B0604020202020204" pitchFamily="34" charset="0"/>
                        </a:rPr>
                        <a:t>Vegan Sausage / Scrambled Tofu </a:t>
                      </a:r>
                    </a:p>
                    <a:p>
                      <a:pPr algn="ctr" fontAlgn="ctr"/>
                      <a:endParaRPr lang="en-GB" sz="800" b="0" i="0" u="none" strike="noStrike" dirty="0">
                        <a:solidFill>
                          <a:schemeClr val="tx1"/>
                        </a:solidFill>
                        <a:effectLst/>
                        <a:latin typeface="Gill Sans MT Light" panose="020B0302020104020203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EAB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AB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AB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AB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Gill Sans MT Light" panose="020B0302020104020203" pitchFamily="34" charset="0"/>
                          <a:cs typeface="Arial" panose="020B0604020202020204" pitchFamily="34" charset="0"/>
                        </a:rPr>
                        <a:t>Vegan Sausage /  Vegan Pain au Chocolat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EAB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AB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AB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AB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Gill Sans MT Light" panose="020B0302020104020203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Gill Sans MT Light" panose="020B0302020104020203" pitchFamily="34" charset="0"/>
                          <a:cs typeface="Arial" panose="020B0604020202020204" pitchFamily="34" charset="0"/>
                        </a:rPr>
                        <a:t>Vegan Sausage / Vegan Croissant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 b="0" i="0" u="none" strike="noStrike" dirty="0">
                        <a:solidFill>
                          <a:schemeClr val="tx1"/>
                        </a:solidFill>
                        <a:effectLst/>
                        <a:latin typeface="Gill Sans MT Light" panose="020B0302020104020203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EAB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AB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AB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AB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EAB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AB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AB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AB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4726315"/>
                  </a:ext>
                </a:extLst>
              </a:tr>
              <a:tr h="659127">
                <a:tc>
                  <a:txBody>
                    <a:bodyPr/>
                    <a:lstStyle/>
                    <a:p>
                      <a:pPr algn="ctr"/>
                      <a:r>
                        <a:rPr lang="en-GB" sz="1000" b="1" i="0" dirty="0">
                          <a:solidFill>
                            <a:schemeClr val="bg1"/>
                          </a:solidFill>
                          <a:latin typeface="Gill Sans MT Light" panose="020B0302020104020203" pitchFamily="34" charset="0"/>
                        </a:rPr>
                        <a:t>DAILY SPECIAL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6EAB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AB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AB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AB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4C35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Gill Sans MT Light" panose="020B0302020104020203" pitchFamily="34" charset="0"/>
                          <a:cs typeface="Arial" panose="020B0604020202020204" pitchFamily="34" charset="0"/>
                        </a:rPr>
                        <a:t>Croissant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EAB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AB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AB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AB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Gill Sans MT Light" panose="020B0302020104020203" pitchFamily="34" charset="0"/>
                          <a:cs typeface="Arial" panose="020B0604020202020204" pitchFamily="34" charset="0"/>
                        </a:rPr>
                        <a:t>Pain au Chocolat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EAB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AB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AB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AB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Gill Sans MT Light" panose="020B0302020104020203" pitchFamily="34" charset="0"/>
                          <a:cs typeface="Arial" panose="020B0604020202020204" pitchFamily="34" charset="0"/>
                        </a:rPr>
                        <a:t>Smoothie Bowl </a:t>
                      </a:r>
                    </a:p>
                    <a:p>
                      <a:pPr algn="ctr" fontAlgn="b"/>
                      <a:endParaRPr lang="en-GB" sz="800" b="0" i="0" u="none" strike="noStrike" dirty="0">
                        <a:solidFill>
                          <a:schemeClr val="tx1"/>
                        </a:solidFill>
                        <a:effectLst/>
                        <a:latin typeface="Gill Sans MT Light" panose="020B0302020104020203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EAB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AB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AB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AB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Gill Sans MT Light" panose="020B0302020104020203" pitchFamily="34" charset="0"/>
                          <a:cs typeface="Arial" panose="020B0604020202020204" pitchFamily="34" charset="0"/>
                        </a:rPr>
                        <a:t>Belgian Waffle with Sliced Banana &amp; Maple Syrup </a:t>
                      </a:r>
                    </a:p>
                    <a:p>
                      <a:pPr algn="ctr" fontAlgn="b"/>
                      <a:endParaRPr lang="en-GB" sz="800" b="0" i="0" u="none" strike="noStrike" dirty="0">
                        <a:solidFill>
                          <a:schemeClr val="tx1"/>
                        </a:solidFill>
                        <a:effectLst/>
                        <a:latin typeface="Gill Sans MT Light" panose="020B0302020104020203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EAB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AB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AB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AB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Gill Sans MT Light" panose="020B0302020104020203" pitchFamily="34" charset="0"/>
                          <a:cs typeface="Arial" panose="020B0604020202020204" pitchFamily="34" charset="0"/>
                        </a:rPr>
                        <a:t>Croissant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EAB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AB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AB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AB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Gill Sans MT Light" panose="020B0302020104020203" pitchFamily="34" charset="0"/>
                          <a:cs typeface="Arial" panose="020B0604020202020204" pitchFamily="34" charset="0"/>
                        </a:rPr>
                        <a:t>Cheese &amp; Ham Muffin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EAB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AB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AB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AB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EAB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AB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AB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AB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2926571"/>
                  </a:ext>
                </a:extLst>
              </a:tr>
              <a:tr h="1071081">
                <a:tc>
                  <a:txBody>
                    <a:bodyPr/>
                    <a:lstStyle/>
                    <a:p>
                      <a:pPr algn="ctr"/>
                      <a:r>
                        <a:rPr lang="en-GB" sz="1000" b="1" i="0" dirty="0">
                          <a:solidFill>
                            <a:schemeClr val="bg1"/>
                          </a:solidFill>
                          <a:latin typeface="Gill Sans MT Light" panose="020B0302020104020203" pitchFamily="34" charset="0"/>
                        </a:rPr>
                        <a:t>DAILY BREAKFAST ITEMS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6EAB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AB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AB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AB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4C35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Gill Sans MT Light" panose="020B0302020104020203" pitchFamily="34" charset="0"/>
                          <a:ea typeface="+mn-ea"/>
                          <a:cs typeface="Arial" panose="020B0604020202020204" pitchFamily="34" charset="0"/>
                        </a:rPr>
                        <a:t>Porridge Station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Gill Sans MT Light" panose="020B0302020104020203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Gill Sans MT Light" panose="020B0302020104020203" pitchFamily="34" charset="0"/>
                          <a:ea typeface="+mn-ea"/>
                          <a:cs typeface="Arial" panose="020B0604020202020204" pitchFamily="34" charset="0"/>
                        </a:rPr>
                        <a:t>Cereal Bar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Gill Sans MT Light" panose="020B0302020104020203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Gill Sans MT Light" panose="020B0302020104020203" pitchFamily="34" charset="0"/>
                          <a:ea typeface="+mn-ea"/>
                          <a:cs typeface="Arial" panose="020B0604020202020204" pitchFamily="34" charset="0"/>
                        </a:rPr>
                        <a:t>Yoghurt Station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Gill Sans MT Light" panose="020B0302020104020203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Gill Sans MT Light" panose="020B0302020104020203" pitchFamily="34" charset="0"/>
                          <a:ea typeface="+mn-ea"/>
                          <a:cs typeface="Arial" panose="020B0604020202020204" pitchFamily="34" charset="0"/>
                        </a:rPr>
                        <a:t>Toast &amp; Preserves</a:t>
                      </a:r>
                    </a:p>
                    <a:p>
                      <a:pPr algn="ctr"/>
                      <a:endParaRPr lang="en-GB" sz="800" b="0" dirty="0">
                        <a:solidFill>
                          <a:schemeClr val="tx1"/>
                        </a:solidFill>
                        <a:latin typeface="Gill Sans MT Light" panose="020B0302020104020203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EAB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AB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AB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AB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Gill Sans MT Light" panose="020B0302020104020203" pitchFamily="34" charset="0"/>
                          <a:ea typeface="+mn-ea"/>
                          <a:cs typeface="Arial" panose="020B0604020202020204" pitchFamily="34" charset="0"/>
                        </a:rPr>
                        <a:t>Porridge Station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Gill Sans MT Light" panose="020B0302020104020203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Gill Sans MT Light" panose="020B0302020104020203" pitchFamily="34" charset="0"/>
                          <a:ea typeface="+mn-ea"/>
                          <a:cs typeface="Arial" panose="020B0604020202020204" pitchFamily="34" charset="0"/>
                        </a:rPr>
                        <a:t>Cereal Bar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Gill Sans MT Light" panose="020B0302020104020203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Gill Sans MT Light" panose="020B0302020104020203" pitchFamily="34" charset="0"/>
                          <a:ea typeface="+mn-ea"/>
                          <a:cs typeface="Arial" panose="020B0604020202020204" pitchFamily="34" charset="0"/>
                        </a:rPr>
                        <a:t>Yoghurt Station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Gill Sans MT Light" panose="020B0302020104020203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Gill Sans MT Light" panose="020B0302020104020203" pitchFamily="34" charset="0"/>
                          <a:ea typeface="+mn-ea"/>
                          <a:cs typeface="Arial" panose="020B0604020202020204" pitchFamily="34" charset="0"/>
                        </a:rPr>
                        <a:t>Toast &amp; Preserves</a:t>
                      </a:r>
                    </a:p>
                    <a:p>
                      <a:pPr algn="ctr"/>
                      <a:endParaRPr lang="en-GB" sz="800" b="0" dirty="0">
                        <a:solidFill>
                          <a:schemeClr val="tx1"/>
                        </a:solidFill>
                        <a:latin typeface="Gill Sans MT Light" panose="020B0302020104020203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EAB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AB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AB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AB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Gill Sans MT Light" panose="020B0302020104020203" pitchFamily="34" charset="0"/>
                          <a:ea typeface="+mn-ea"/>
                          <a:cs typeface="Arial" panose="020B0604020202020204" pitchFamily="34" charset="0"/>
                        </a:rPr>
                        <a:t>Porridge Station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Gill Sans MT Light" panose="020B0302020104020203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Gill Sans MT Light" panose="020B0302020104020203" pitchFamily="34" charset="0"/>
                          <a:ea typeface="+mn-ea"/>
                          <a:cs typeface="Arial" panose="020B0604020202020204" pitchFamily="34" charset="0"/>
                        </a:rPr>
                        <a:t>Cereal Bar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Gill Sans MT Light" panose="020B0302020104020203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Gill Sans MT Light" panose="020B0302020104020203" pitchFamily="34" charset="0"/>
                          <a:ea typeface="+mn-ea"/>
                          <a:cs typeface="Arial" panose="020B0604020202020204" pitchFamily="34" charset="0"/>
                        </a:rPr>
                        <a:t>Granola Bar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Gill Sans MT Light" panose="020B0302020104020203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Gill Sans MT Light" panose="020B0302020104020203" pitchFamily="34" charset="0"/>
                          <a:ea typeface="+mn-ea"/>
                          <a:cs typeface="Arial" panose="020B0604020202020204" pitchFamily="34" charset="0"/>
                        </a:rPr>
                        <a:t>Toast &amp; Preserves</a:t>
                      </a:r>
                    </a:p>
                    <a:p>
                      <a:pPr algn="ctr"/>
                      <a:endParaRPr lang="en-GB" sz="800" b="0" dirty="0">
                        <a:solidFill>
                          <a:schemeClr val="tx1"/>
                        </a:solidFill>
                        <a:latin typeface="Gill Sans MT Light" panose="020B0302020104020203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EAB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AB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AB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AB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Gill Sans MT Light" panose="020B0302020104020203" pitchFamily="34" charset="0"/>
                          <a:ea typeface="+mn-ea"/>
                          <a:cs typeface="Arial" panose="020B0604020202020204" pitchFamily="34" charset="0"/>
                        </a:rPr>
                        <a:t>Porridge Station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Gill Sans MT Light" panose="020B0302020104020203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Gill Sans MT Light" panose="020B0302020104020203" pitchFamily="34" charset="0"/>
                          <a:ea typeface="+mn-ea"/>
                          <a:cs typeface="Arial" panose="020B0604020202020204" pitchFamily="34" charset="0"/>
                        </a:rPr>
                        <a:t>Cereal Bar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Gill Sans MT Light" panose="020B0302020104020203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Gill Sans MT Light" panose="020B0302020104020203" pitchFamily="34" charset="0"/>
                          <a:ea typeface="+mn-ea"/>
                          <a:cs typeface="Arial" panose="020B0604020202020204" pitchFamily="34" charset="0"/>
                        </a:rPr>
                        <a:t>Yoghurt Station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Gill Sans MT Light" panose="020B0302020104020203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Gill Sans MT Light" panose="020B0302020104020203" pitchFamily="34" charset="0"/>
                          <a:ea typeface="+mn-ea"/>
                          <a:cs typeface="Arial" panose="020B0604020202020204" pitchFamily="34" charset="0"/>
                        </a:rPr>
                        <a:t>Toast &amp; Preserves</a:t>
                      </a:r>
                    </a:p>
                    <a:p>
                      <a:pPr algn="ctr"/>
                      <a:endParaRPr lang="en-GB" sz="800" b="0" dirty="0">
                        <a:solidFill>
                          <a:schemeClr val="tx1"/>
                        </a:solidFill>
                        <a:latin typeface="Gill Sans MT Light" panose="020B0302020104020203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EAB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AB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AB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AB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Gill Sans MT Light" panose="020B0302020104020203" pitchFamily="34" charset="0"/>
                          <a:ea typeface="+mn-ea"/>
                          <a:cs typeface="Arial" panose="020B0604020202020204" pitchFamily="34" charset="0"/>
                        </a:rPr>
                        <a:t>Porridge Station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Gill Sans MT Light" panose="020B0302020104020203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Gill Sans MT Light" panose="020B0302020104020203" pitchFamily="34" charset="0"/>
                          <a:ea typeface="+mn-ea"/>
                          <a:cs typeface="Arial" panose="020B0604020202020204" pitchFamily="34" charset="0"/>
                        </a:rPr>
                        <a:t>Cereal Bar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Gill Sans MT Light" panose="020B0302020104020203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Gill Sans MT Light" panose="020B0302020104020203" pitchFamily="34" charset="0"/>
                          <a:ea typeface="+mn-ea"/>
                          <a:cs typeface="Arial" panose="020B0604020202020204" pitchFamily="34" charset="0"/>
                        </a:rPr>
                        <a:t>Yoghurt Station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Gill Sans MT Light" panose="020B0302020104020203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Gill Sans MT Light" panose="020B0302020104020203" pitchFamily="34" charset="0"/>
                          <a:ea typeface="+mn-ea"/>
                          <a:cs typeface="Arial" panose="020B0604020202020204" pitchFamily="34" charset="0"/>
                        </a:rPr>
                        <a:t>Toast &amp; Preserves</a:t>
                      </a:r>
                    </a:p>
                    <a:p>
                      <a:pPr algn="ctr"/>
                      <a:endParaRPr lang="en-GB" sz="800" b="0" dirty="0">
                        <a:solidFill>
                          <a:schemeClr val="tx1"/>
                        </a:solidFill>
                        <a:latin typeface="Gill Sans MT Light" panose="020B0302020104020203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EAB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AB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AB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AB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Gill Sans MT Light" panose="020B0302020104020203" pitchFamily="34" charset="0"/>
                          <a:ea typeface="+mn-ea"/>
                          <a:cs typeface="Arial" panose="020B0604020202020204" pitchFamily="34" charset="0"/>
                        </a:rPr>
                        <a:t>Porridge Station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Gill Sans MT Light" panose="020B0302020104020203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Gill Sans MT Light" panose="020B0302020104020203" pitchFamily="34" charset="0"/>
                          <a:ea typeface="+mn-ea"/>
                          <a:cs typeface="Arial" panose="020B0604020202020204" pitchFamily="34" charset="0"/>
                        </a:rPr>
                        <a:t>Cereal Bar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Gill Sans MT Light" panose="020B0302020104020203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Gill Sans MT Light" panose="020B0302020104020203" pitchFamily="34" charset="0"/>
                          <a:ea typeface="+mn-ea"/>
                          <a:cs typeface="Arial" panose="020B0604020202020204" pitchFamily="34" charset="0"/>
                        </a:rPr>
                        <a:t>Yoghurt Station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Gill Sans MT Light" panose="020B0302020104020203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Gill Sans MT Light" panose="020B0302020104020203" pitchFamily="34" charset="0"/>
                          <a:ea typeface="+mn-ea"/>
                          <a:cs typeface="Arial" panose="020B0604020202020204" pitchFamily="34" charset="0"/>
                        </a:rPr>
                        <a:t>Toast &amp; Preserves</a:t>
                      </a:r>
                    </a:p>
                    <a:p>
                      <a:pPr algn="ctr"/>
                      <a:endParaRPr lang="en-GB" sz="800" b="0" dirty="0">
                        <a:solidFill>
                          <a:schemeClr val="tx1"/>
                        </a:solidFill>
                        <a:latin typeface="Gill Sans MT Light" panose="020B0302020104020203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EAB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AB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AB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AB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Gill Sans MT Light" panose="020B0302020104020203" pitchFamily="34" charset="0"/>
                          <a:ea typeface="+mn-ea"/>
                          <a:cs typeface="Arial" panose="020B0604020202020204" pitchFamily="34" charset="0"/>
                        </a:rPr>
                        <a:t>Porridge Station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Gill Sans MT Light" panose="020B0302020104020203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Gill Sans MT Light" panose="020B0302020104020203" pitchFamily="34" charset="0"/>
                          <a:ea typeface="+mn-ea"/>
                          <a:cs typeface="Arial" panose="020B0604020202020204" pitchFamily="34" charset="0"/>
                        </a:rPr>
                        <a:t>Cereal Bar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Gill Sans MT Light" panose="020B0302020104020203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Gill Sans MT Light" panose="020B0302020104020203" pitchFamily="34" charset="0"/>
                          <a:ea typeface="+mn-ea"/>
                          <a:cs typeface="Arial" panose="020B0604020202020204" pitchFamily="34" charset="0"/>
                        </a:rPr>
                        <a:t>Granola Bar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Gill Sans MT Light" panose="020B0302020104020203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Gill Sans MT Light" panose="020B0302020104020203" pitchFamily="34" charset="0"/>
                          <a:ea typeface="+mn-ea"/>
                          <a:cs typeface="Arial" panose="020B0604020202020204" pitchFamily="34" charset="0"/>
                        </a:rPr>
                        <a:t>Toast &amp; Preserves</a:t>
                      </a:r>
                    </a:p>
                    <a:p>
                      <a:pPr algn="ctr"/>
                      <a:endParaRPr lang="en-GB" sz="800" b="0" dirty="0">
                        <a:solidFill>
                          <a:schemeClr val="tx1"/>
                        </a:solidFill>
                        <a:latin typeface="Gill Sans MT Light" panose="020B0302020104020203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EAB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AB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AB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AB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0977404"/>
                  </a:ext>
                </a:extLst>
              </a:tr>
              <a:tr h="444312">
                <a:tc>
                  <a:txBody>
                    <a:bodyPr/>
                    <a:lstStyle/>
                    <a:p>
                      <a:pPr algn="ctr"/>
                      <a:r>
                        <a:rPr lang="en-GB" sz="1000" b="1" i="0" dirty="0">
                          <a:solidFill>
                            <a:schemeClr val="bg1"/>
                          </a:solidFill>
                          <a:latin typeface="Gill Sans MT Light" panose="020B0302020104020203" pitchFamily="34" charset="0"/>
                        </a:rPr>
                        <a:t>FRUIT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6EAB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AB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AB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AB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4C35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Gill Sans MT Light" panose="020B0302020104020203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Gill Sans MT Light" panose="020B0302020104020203" pitchFamily="34" charset="0"/>
                          <a:ea typeface="+mn-ea"/>
                          <a:cs typeface="Arial" panose="020B0604020202020204" pitchFamily="34" charset="0"/>
                        </a:rPr>
                        <a:t>Whole Fruit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Gill Sans MT Light" panose="020B0302020104020203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EAB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AB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AB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AB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Gill Sans MT Light" panose="020B0302020104020203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Gill Sans MT Light" panose="020B0302020104020203" pitchFamily="34" charset="0"/>
                          <a:ea typeface="+mn-ea"/>
                          <a:cs typeface="Arial" panose="020B0604020202020204" pitchFamily="34" charset="0"/>
                        </a:rPr>
                        <a:t>Whole Fruit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Gill Sans MT Light" panose="020B0302020104020203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EAB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AB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AB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AB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Gill Sans MT Light" panose="020B0302020104020203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Gill Sans MT Light" panose="020B0302020104020203" pitchFamily="34" charset="0"/>
                          <a:ea typeface="+mn-ea"/>
                          <a:cs typeface="Arial" panose="020B0604020202020204" pitchFamily="34" charset="0"/>
                        </a:rPr>
                        <a:t>Whole Fruit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Gill Sans MT Light" panose="020B0302020104020203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EAB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AB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AB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AB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Gill Sans MT Light" panose="020B0302020104020203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Gill Sans MT Light" panose="020B0302020104020203" pitchFamily="34" charset="0"/>
                          <a:ea typeface="+mn-ea"/>
                          <a:cs typeface="Arial" panose="020B0604020202020204" pitchFamily="34" charset="0"/>
                        </a:rPr>
                        <a:t>Whole Fruit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Gill Sans MT Light" panose="020B0302020104020203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EAB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AB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AB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AB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Gill Sans MT Light" panose="020B0302020104020203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Gill Sans MT Light" panose="020B0302020104020203" pitchFamily="34" charset="0"/>
                          <a:ea typeface="+mn-ea"/>
                          <a:cs typeface="Arial" panose="020B0604020202020204" pitchFamily="34" charset="0"/>
                        </a:rPr>
                        <a:t>Whole Fruit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Gill Sans MT Light" panose="020B0302020104020203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EAB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AB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AB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AB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Gill Sans MT Light" panose="020B0302020104020203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Gill Sans MT Light" panose="020B0302020104020203" pitchFamily="34" charset="0"/>
                          <a:ea typeface="+mn-ea"/>
                          <a:cs typeface="Arial" panose="020B0604020202020204" pitchFamily="34" charset="0"/>
                        </a:rPr>
                        <a:t>Whole Fruit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Gill Sans MT Light" panose="020B0302020104020203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EAB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AB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AB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AB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Gill Sans MT Light" panose="020B0302020104020203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Gill Sans MT Light" panose="020B0302020104020203" pitchFamily="34" charset="0"/>
                          <a:ea typeface="+mn-ea"/>
                          <a:cs typeface="Arial" panose="020B0604020202020204" pitchFamily="34" charset="0"/>
                        </a:rPr>
                        <a:t>Whole Fruit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Gill Sans MT Light" panose="020B0302020104020203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EAB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AB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AB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AB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77556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26151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3082CCD6-12F6-0515-FBB2-AEDDBCBA7F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" y="0"/>
            <a:ext cx="1426184" cy="1640112"/>
          </a:xfrm>
          <a:prstGeom prst="rect">
            <a:avLst/>
          </a:prstGeom>
        </p:spPr>
      </p:pic>
      <p:pic>
        <p:nvPicPr>
          <p:cNvPr id="12" name="Picture 11" descr="Text&#10;&#10;Description automatically generated">
            <a:extLst>
              <a:ext uri="{FF2B5EF4-FFF2-40B4-BE49-F238E27FC236}">
                <a16:creationId xmlns:a16="http://schemas.microsoft.com/office/drawing/2014/main" id="{B9E6EE8E-D742-71E1-98C1-28BE5530D6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1943" y="6483234"/>
            <a:ext cx="1002114" cy="244800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E64EC77E-E076-A34E-5AF1-18C00825E4B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803549" y="230749"/>
            <a:ext cx="4335482" cy="767234"/>
          </a:xfrm>
          <a:prstGeom prst="rect">
            <a:avLst/>
          </a:prstGeom>
        </p:spPr>
      </p:pic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DFE8DF3A-DB76-AFE0-8CCA-50B5F11F9C9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9169" y="-3388"/>
            <a:ext cx="992480" cy="1001371"/>
          </a:xfrm>
          <a:prstGeom prst="rect">
            <a:avLst/>
          </a:prstGeom>
        </p:spPr>
      </p:pic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F91D0335-C8FD-BA36-F280-83731279BE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1434672"/>
              </p:ext>
            </p:extLst>
          </p:nvPr>
        </p:nvGraphicFramePr>
        <p:xfrm>
          <a:off x="1151766" y="1580727"/>
          <a:ext cx="8604582" cy="49867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0917">
                  <a:extLst>
                    <a:ext uri="{9D8B030D-6E8A-4147-A177-3AD203B41FA5}">
                      <a16:colId xmlns:a16="http://schemas.microsoft.com/office/drawing/2014/main" val="1872024225"/>
                    </a:ext>
                  </a:extLst>
                </a:gridCol>
                <a:gridCol w="1190967">
                  <a:extLst>
                    <a:ext uri="{9D8B030D-6E8A-4147-A177-3AD203B41FA5}">
                      <a16:colId xmlns:a16="http://schemas.microsoft.com/office/drawing/2014/main" val="1793934144"/>
                    </a:ext>
                  </a:extLst>
                </a:gridCol>
                <a:gridCol w="991726">
                  <a:extLst>
                    <a:ext uri="{9D8B030D-6E8A-4147-A177-3AD203B41FA5}">
                      <a16:colId xmlns:a16="http://schemas.microsoft.com/office/drawing/2014/main" val="3345603019"/>
                    </a:ext>
                  </a:extLst>
                </a:gridCol>
                <a:gridCol w="1051133">
                  <a:extLst>
                    <a:ext uri="{9D8B030D-6E8A-4147-A177-3AD203B41FA5}">
                      <a16:colId xmlns:a16="http://schemas.microsoft.com/office/drawing/2014/main" val="3054068587"/>
                    </a:ext>
                  </a:extLst>
                </a:gridCol>
                <a:gridCol w="1080078">
                  <a:extLst>
                    <a:ext uri="{9D8B030D-6E8A-4147-A177-3AD203B41FA5}">
                      <a16:colId xmlns:a16="http://schemas.microsoft.com/office/drawing/2014/main" val="730388520"/>
                    </a:ext>
                  </a:extLst>
                </a:gridCol>
                <a:gridCol w="1082180">
                  <a:extLst>
                    <a:ext uri="{9D8B030D-6E8A-4147-A177-3AD203B41FA5}">
                      <a16:colId xmlns:a16="http://schemas.microsoft.com/office/drawing/2014/main" val="108890227"/>
                    </a:ext>
                  </a:extLst>
                </a:gridCol>
                <a:gridCol w="1067911">
                  <a:extLst>
                    <a:ext uri="{9D8B030D-6E8A-4147-A177-3AD203B41FA5}">
                      <a16:colId xmlns:a16="http://schemas.microsoft.com/office/drawing/2014/main" val="743926315"/>
                    </a:ext>
                  </a:extLst>
                </a:gridCol>
                <a:gridCol w="1079670">
                  <a:extLst>
                    <a:ext uri="{9D8B030D-6E8A-4147-A177-3AD203B41FA5}">
                      <a16:colId xmlns:a16="http://schemas.microsoft.com/office/drawing/2014/main" val="2595732598"/>
                    </a:ext>
                  </a:extLst>
                </a:gridCol>
              </a:tblGrid>
              <a:tr h="522997">
                <a:tc>
                  <a:txBody>
                    <a:bodyPr/>
                    <a:lstStyle/>
                    <a:p>
                      <a:pPr algn="ctr"/>
                      <a:endParaRPr lang="en-GB" sz="1000" b="1" i="0" u="none" dirty="0">
                        <a:solidFill>
                          <a:schemeClr val="bg1"/>
                        </a:solidFill>
                        <a:latin typeface="Gill Sans MT Light" panose="020B0302020104020203" pitchFamily="34" charset="0"/>
                      </a:endParaRPr>
                    </a:p>
                    <a:p>
                      <a:pPr algn="ctr"/>
                      <a:r>
                        <a:rPr lang="en-GB" sz="1000" b="1" i="0" u="none" dirty="0">
                          <a:solidFill>
                            <a:schemeClr val="bg1"/>
                          </a:solidFill>
                          <a:latin typeface="Gill Sans MT Light" panose="020B0302020104020203" pitchFamily="34" charset="0"/>
                        </a:rPr>
                        <a:t>WEEK TWO</a:t>
                      </a:r>
                    </a:p>
                    <a:p>
                      <a:pPr algn="ctr"/>
                      <a:endParaRPr lang="en-GB" sz="1000" b="1" i="0" u="none" dirty="0">
                        <a:solidFill>
                          <a:schemeClr val="bg1"/>
                        </a:solidFill>
                        <a:latin typeface="Gill Sans MT Light" panose="020B03020201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02F7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i="0" u="none" dirty="0">
                          <a:solidFill>
                            <a:schemeClr val="bg1"/>
                          </a:solidFill>
                          <a:latin typeface="Gill Sans MT Light" panose="020B0302020104020203" pitchFamily="34" charset="0"/>
                        </a:rPr>
                        <a:t>MONDAY</a:t>
                      </a:r>
                    </a:p>
                  </a:txBody>
                  <a:tcPr anchor="ctr">
                    <a:lnL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02F7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i="0" u="none" dirty="0">
                          <a:solidFill>
                            <a:schemeClr val="bg1"/>
                          </a:solidFill>
                          <a:latin typeface="Gill Sans MT Light" panose="020B0302020104020203" pitchFamily="34" charset="0"/>
                        </a:rPr>
                        <a:t>TUESDAY</a:t>
                      </a:r>
                    </a:p>
                  </a:txBody>
                  <a:tcPr anchor="ctr">
                    <a:lnL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02F7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i="0" u="none" dirty="0">
                          <a:solidFill>
                            <a:schemeClr val="bg1"/>
                          </a:solidFill>
                          <a:latin typeface="Gill Sans MT Light" panose="020B0302020104020203" pitchFamily="34" charset="0"/>
                        </a:rPr>
                        <a:t>WEDNESDAY</a:t>
                      </a:r>
                    </a:p>
                  </a:txBody>
                  <a:tcPr anchor="ctr">
                    <a:lnL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02F7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i="0" u="none" dirty="0">
                          <a:solidFill>
                            <a:schemeClr val="bg1"/>
                          </a:solidFill>
                          <a:latin typeface="Gill Sans MT Light" panose="020B0302020104020203" pitchFamily="34" charset="0"/>
                        </a:rPr>
                        <a:t>THURSDAY</a:t>
                      </a:r>
                    </a:p>
                  </a:txBody>
                  <a:tcPr anchor="ctr">
                    <a:lnL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02F7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i="0" u="none" dirty="0">
                          <a:solidFill>
                            <a:schemeClr val="bg1"/>
                          </a:solidFill>
                          <a:latin typeface="Gill Sans MT Light" panose="020B0302020104020203" pitchFamily="34" charset="0"/>
                        </a:rPr>
                        <a:t>FRIDAY</a:t>
                      </a:r>
                    </a:p>
                  </a:txBody>
                  <a:tcPr anchor="ctr">
                    <a:lnL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02F7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i="0" u="none" dirty="0">
                          <a:solidFill>
                            <a:schemeClr val="bg1"/>
                          </a:solidFill>
                          <a:latin typeface="Gill Sans MT Light" panose="020B0302020104020203" pitchFamily="34" charset="0"/>
                        </a:rPr>
                        <a:t>SATURDAY</a:t>
                      </a:r>
                    </a:p>
                  </a:txBody>
                  <a:tcPr anchor="ctr">
                    <a:lnL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02F7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i="0" u="none" dirty="0">
                          <a:solidFill>
                            <a:schemeClr val="bg1"/>
                          </a:solidFill>
                          <a:latin typeface="Gill Sans MT Light" panose="020B0302020104020203" pitchFamily="34" charset="0"/>
                        </a:rPr>
                        <a:t>SUNDAY</a:t>
                      </a:r>
                    </a:p>
                  </a:txBody>
                  <a:tcPr anchor="ctr">
                    <a:lnL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02F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9912350"/>
                  </a:ext>
                </a:extLst>
              </a:tr>
              <a:tr h="441815">
                <a:tc>
                  <a:txBody>
                    <a:bodyPr/>
                    <a:lstStyle/>
                    <a:p>
                      <a:pPr algn="ctr"/>
                      <a:r>
                        <a:rPr lang="en-GB" sz="1000" b="1" i="0" dirty="0">
                          <a:solidFill>
                            <a:schemeClr val="bg1"/>
                          </a:solidFill>
                          <a:latin typeface="Gill Sans MT Light" panose="020B0302020104020203" pitchFamily="34" charset="0"/>
                        </a:rPr>
                        <a:t>HYDRATION</a:t>
                      </a:r>
                    </a:p>
                  </a:txBody>
                  <a:tcPr anchor="ctr">
                    <a:lnL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02F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Gill Sans MT Light" panose="020B0302020104020203" pitchFamily="34" charset="0"/>
                        </a:rPr>
                        <a:t>Hydration</a:t>
                      </a:r>
                    </a:p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Gill Sans MT Light" panose="020B0302020104020203" pitchFamily="34" charset="0"/>
                        </a:rPr>
                        <a:t> Station 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Gill Sans MT Light" panose="020B0302020104020203" pitchFamily="34" charset="0"/>
                        </a:rPr>
                        <a:t>Hydration</a:t>
                      </a:r>
                    </a:p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Gill Sans MT Light" panose="020B0302020104020203" pitchFamily="34" charset="0"/>
                        </a:rPr>
                        <a:t> Station 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Gill Sans MT Light" panose="020B0302020104020203" pitchFamily="34" charset="0"/>
                        </a:rPr>
                        <a:t>Hydration</a:t>
                      </a:r>
                    </a:p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Gill Sans MT Light" panose="020B0302020104020203" pitchFamily="34" charset="0"/>
                        </a:rPr>
                        <a:t> Station 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Gill Sans MT Light" panose="020B0302020104020203" pitchFamily="34" charset="0"/>
                        </a:rPr>
                        <a:t>Hydration</a:t>
                      </a:r>
                    </a:p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Gill Sans MT Light" panose="020B0302020104020203" pitchFamily="34" charset="0"/>
                        </a:rPr>
                        <a:t> Station 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Gill Sans MT Light" panose="020B0302020104020203" pitchFamily="34" charset="0"/>
                        </a:rPr>
                        <a:t>Hydration</a:t>
                      </a:r>
                    </a:p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Gill Sans MT Light" panose="020B0302020104020203" pitchFamily="34" charset="0"/>
                        </a:rPr>
                        <a:t> Station 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Gill Sans MT Light" panose="020B0302020104020203" pitchFamily="34" charset="0"/>
                        </a:rPr>
                        <a:t>Hydration</a:t>
                      </a:r>
                    </a:p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Gill Sans MT Light" panose="020B0302020104020203" pitchFamily="34" charset="0"/>
                        </a:rPr>
                        <a:t> Station 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Gill Sans MT Light" panose="020B0302020104020203" pitchFamily="34" charset="0"/>
                        </a:rPr>
                        <a:t>Hydration</a:t>
                      </a:r>
                    </a:p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Gill Sans MT Light" panose="020B0302020104020203" pitchFamily="34" charset="0"/>
                        </a:rPr>
                        <a:t> Station </a:t>
                      </a:r>
                    </a:p>
                  </a:txBody>
                  <a:tcPr anchor="ctr">
                    <a:lnL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8912788"/>
                  </a:ext>
                </a:extLst>
              </a:tr>
              <a:tr h="784491">
                <a:tc>
                  <a:txBody>
                    <a:bodyPr/>
                    <a:lstStyle/>
                    <a:p>
                      <a:pPr algn="ctr"/>
                      <a:r>
                        <a:rPr lang="en-GB" sz="1000" b="1" i="0" dirty="0">
                          <a:solidFill>
                            <a:schemeClr val="bg1"/>
                          </a:solidFill>
                          <a:latin typeface="Gill Sans MT Light" panose="020B0302020104020203" pitchFamily="34" charset="0"/>
                        </a:rPr>
                        <a:t>HOT</a:t>
                      </a:r>
                      <a:r>
                        <a:rPr lang="en-GB" sz="1000" b="1" i="0" baseline="0" dirty="0">
                          <a:solidFill>
                            <a:schemeClr val="bg1"/>
                          </a:solidFill>
                          <a:latin typeface="Gill Sans MT Light" panose="020B0302020104020203" pitchFamily="34" charset="0"/>
                        </a:rPr>
                        <a:t> ITEMS</a:t>
                      </a:r>
                      <a:endParaRPr lang="en-GB" sz="1000" b="1" i="0" dirty="0">
                        <a:solidFill>
                          <a:schemeClr val="bg1"/>
                        </a:solidFill>
                        <a:latin typeface="Gill Sans MT Light" panose="020B03020201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02F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Gill Sans MT Light" panose="020B0302020104020203" pitchFamily="34" charset="0"/>
                          <a:cs typeface="Arial" panose="020B0604020202020204" pitchFamily="34" charset="0"/>
                        </a:rPr>
                        <a:t>Grilled Bacon </a:t>
                      </a:r>
                    </a:p>
                    <a:p>
                      <a:pPr algn="ctr" fontAlgn="ctr"/>
                      <a:endParaRPr lang="en-GB" sz="800" b="0" i="0" u="none" strike="noStrike" dirty="0">
                        <a:solidFill>
                          <a:schemeClr val="tx1"/>
                        </a:solidFill>
                        <a:effectLst/>
                        <a:latin typeface="Gill Sans MT Light" panose="020B0302020104020203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Gill Sans MT Light" panose="020B0302020104020203" pitchFamily="34" charset="0"/>
                          <a:cs typeface="Arial" panose="020B0604020202020204" pitchFamily="34" charset="0"/>
                        </a:rPr>
                        <a:t>Poached Eggs </a:t>
                      </a:r>
                    </a:p>
                    <a:p>
                      <a:pPr algn="ctr" fontAlgn="ctr"/>
                      <a:endParaRPr lang="en-GB" sz="800" b="0" i="0" u="none" strike="noStrike" dirty="0">
                        <a:solidFill>
                          <a:schemeClr val="tx1"/>
                        </a:solidFill>
                        <a:effectLst/>
                        <a:latin typeface="Gill Sans MT Light" panose="020B0302020104020203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Gill Sans MT Light" panose="020B0302020104020203" pitchFamily="34" charset="0"/>
                          <a:cs typeface="Arial" panose="020B0604020202020204" pitchFamily="34" charset="0"/>
                        </a:rPr>
                        <a:t>Baked Beans 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800" b="0" i="0" u="none" strike="noStrike" dirty="0">
                        <a:solidFill>
                          <a:schemeClr val="tx1"/>
                        </a:solidFill>
                        <a:effectLst/>
                        <a:latin typeface="Gill Sans MT Light" panose="020B0302020104020203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ctr"/>
                      <a:endParaRPr lang="en-GB" sz="800" b="0" i="0" u="none" strike="noStrike" dirty="0">
                        <a:solidFill>
                          <a:schemeClr val="tx1"/>
                        </a:solidFill>
                        <a:effectLst/>
                        <a:latin typeface="Gill Sans MT Light" panose="020B0302020104020203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Gill Sans MT Light" panose="020B0302020104020203" pitchFamily="34" charset="0"/>
                          <a:cs typeface="Arial" panose="020B0604020202020204" pitchFamily="34" charset="0"/>
                        </a:rPr>
                        <a:t>Baked Cumberland Sausages </a:t>
                      </a:r>
                    </a:p>
                    <a:p>
                      <a:pPr algn="ctr" fontAlgn="ctr"/>
                      <a:endParaRPr lang="en-GB" sz="800" b="0" i="0" u="none" strike="noStrike" dirty="0">
                        <a:solidFill>
                          <a:schemeClr val="tx1"/>
                        </a:solidFill>
                        <a:effectLst/>
                        <a:latin typeface="Gill Sans MT Light" panose="020B0302020104020203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Gill Sans MT Light" panose="020B0302020104020203" pitchFamily="34" charset="0"/>
                          <a:cs typeface="Arial" panose="020B0604020202020204" pitchFamily="34" charset="0"/>
                        </a:rPr>
                        <a:t>Roasted Plum Tomatoes </a:t>
                      </a:r>
                    </a:p>
                    <a:p>
                      <a:pPr algn="ctr" fontAlgn="ctr"/>
                      <a:endParaRPr lang="en-GB" sz="800" b="0" i="0" u="none" strike="noStrike" dirty="0">
                        <a:solidFill>
                          <a:schemeClr val="tx1"/>
                        </a:solidFill>
                        <a:effectLst/>
                        <a:latin typeface="Gill Sans MT Light" panose="020B0302020104020203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Gill Sans MT Light" panose="020B0302020104020203" pitchFamily="34" charset="0"/>
                          <a:cs typeface="Arial" panose="020B0604020202020204" pitchFamily="34" charset="0"/>
                        </a:rPr>
                        <a:t>Fried Eggs </a:t>
                      </a:r>
                    </a:p>
                    <a:p>
                      <a:pPr algn="ctr" fontAlgn="ctr"/>
                      <a:endParaRPr lang="en-GB" sz="800" b="0" i="0" u="none" strike="noStrike" dirty="0">
                        <a:solidFill>
                          <a:schemeClr val="tx1"/>
                        </a:solidFill>
                        <a:effectLst/>
                        <a:latin typeface="Gill Sans MT Light" panose="020B0302020104020203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Gill Sans MT Light" panose="020B0302020104020203" pitchFamily="34" charset="0"/>
                          <a:cs typeface="Arial" panose="020B0604020202020204" pitchFamily="34" charset="0"/>
                        </a:rPr>
                        <a:t>Grilled Bacon</a:t>
                      </a:r>
                    </a:p>
                    <a:p>
                      <a:pPr algn="ctr" fontAlgn="ctr"/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Gill Sans MT Light" panose="020B0302020104020203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Gill Sans MT Light" panose="020B0302020104020203" pitchFamily="34" charset="0"/>
                          <a:cs typeface="Arial" panose="020B0604020202020204" pitchFamily="34" charset="0"/>
                        </a:rPr>
                        <a:t>Scrambled Eggs </a:t>
                      </a:r>
                    </a:p>
                    <a:p>
                      <a:pPr algn="ctr" fontAlgn="ctr"/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Gill Sans MT Light" panose="020B0302020104020203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Gill Sans MT Light" panose="020B0302020104020203" pitchFamily="34" charset="0"/>
                          <a:cs typeface="Arial" panose="020B0604020202020204" pitchFamily="34" charset="0"/>
                        </a:rPr>
                        <a:t>Baked Beans 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800" b="0" i="0" u="none" strike="noStrike" dirty="0">
                        <a:solidFill>
                          <a:schemeClr val="tx1"/>
                        </a:solidFill>
                        <a:effectLst/>
                        <a:latin typeface="Gill Sans MT Light" panose="020B0302020104020203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ctr"/>
                      <a:endParaRPr lang="en-GB" sz="800" b="0" i="0" u="none" strike="noStrike" dirty="0">
                        <a:solidFill>
                          <a:schemeClr val="tx1"/>
                        </a:solidFill>
                        <a:effectLst/>
                        <a:latin typeface="Gill Sans MT Light" panose="020B0302020104020203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ctr"/>
                      <a:endParaRPr lang="en-GB" sz="800" b="0" i="0" u="none" strike="noStrike" dirty="0">
                        <a:solidFill>
                          <a:schemeClr val="tx1"/>
                        </a:solidFill>
                        <a:effectLst/>
                        <a:latin typeface="Gill Sans MT Light" panose="020B0302020104020203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Gill Sans MT Light" panose="020B0302020104020203" pitchFamily="34" charset="0"/>
                          <a:cs typeface="Arial" panose="020B0604020202020204" pitchFamily="34" charset="0"/>
                        </a:rPr>
                        <a:t>Baked Cumberland Sausages </a:t>
                      </a:r>
                    </a:p>
                    <a:p>
                      <a:pPr algn="ctr" fontAlgn="ctr"/>
                      <a:endParaRPr lang="en-GB" sz="800" b="0" i="0" u="none" strike="noStrike" dirty="0">
                        <a:solidFill>
                          <a:schemeClr val="tx1"/>
                        </a:solidFill>
                        <a:effectLst/>
                        <a:latin typeface="Gill Sans MT Light" panose="020B0302020104020203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Gill Sans MT Light" panose="020B0302020104020203" pitchFamily="34" charset="0"/>
                          <a:cs typeface="Arial" panose="020B0604020202020204" pitchFamily="34" charset="0"/>
                        </a:rPr>
                        <a:t>Poached Eggs </a:t>
                      </a:r>
                    </a:p>
                    <a:p>
                      <a:pPr algn="ctr" fontAlgn="ctr"/>
                      <a:endParaRPr lang="en-GB" sz="800" b="0" i="0" u="none" strike="noStrike" dirty="0">
                        <a:solidFill>
                          <a:schemeClr val="tx1"/>
                        </a:solidFill>
                        <a:effectLst/>
                        <a:latin typeface="Gill Sans MT Light" panose="020B0302020104020203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Gill Sans MT Light" panose="020B0302020104020203" pitchFamily="34" charset="0"/>
                          <a:cs typeface="Arial" panose="020B0604020202020204" pitchFamily="34" charset="0"/>
                        </a:rPr>
                        <a:t>Hash Browns </a:t>
                      </a:r>
                    </a:p>
                    <a:p>
                      <a:pPr algn="ctr" fontAlgn="ctr"/>
                      <a:endParaRPr lang="en-GB" sz="800" b="0" i="0" u="none" strike="noStrike" dirty="0">
                        <a:solidFill>
                          <a:schemeClr val="tx1"/>
                        </a:solidFill>
                        <a:effectLst/>
                        <a:latin typeface="Gill Sans MT Light" panose="020B0302020104020203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ctr"/>
                      <a:endParaRPr lang="en-GB" sz="800" b="0" i="0" u="none" strike="noStrike" dirty="0">
                        <a:solidFill>
                          <a:schemeClr val="tx1"/>
                        </a:solidFill>
                        <a:effectLst/>
                        <a:latin typeface="Gill Sans MT Light" panose="020B0302020104020203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Gill Sans MT Light" panose="020B0302020104020203" pitchFamily="34" charset="0"/>
                          <a:cs typeface="Arial" panose="020B0604020202020204" pitchFamily="34" charset="0"/>
                        </a:rPr>
                        <a:t>Grilled Bacon </a:t>
                      </a:r>
                    </a:p>
                    <a:p>
                      <a:pPr algn="ctr" fontAlgn="ctr"/>
                      <a:endParaRPr lang="en-GB" sz="800" b="0" i="0" u="none" strike="noStrike" dirty="0">
                        <a:solidFill>
                          <a:schemeClr val="tx1"/>
                        </a:solidFill>
                        <a:effectLst/>
                        <a:latin typeface="Gill Sans MT Light" panose="020B0302020104020203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Gill Sans MT Light" panose="020B0302020104020203" pitchFamily="34" charset="0"/>
                          <a:cs typeface="Arial" panose="020B0604020202020204" pitchFamily="34" charset="0"/>
                        </a:rPr>
                        <a:t>Scrambled Eggs </a:t>
                      </a:r>
                    </a:p>
                    <a:p>
                      <a:pPr algn="ctr" fontAlgn="ctr"/>
                      <a:endParaRPr lang="en-GB" sz="800" b="0" i="0" u="none" strike="noStrike" dirty="0">
                        <a:solidFill>
                          <a:schemeClr val="tx1"/>
                        </a:solidFill>
                        <a:effectLst/>
                        <a:latin typeface="Gill Sans MT Light" panose="020B0302020104020203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Gill Sans MT Light" panose="020B0302020104020203" pitchFamily="34" charset="0"/>
                          <a:cs typeface="Arial" panose="020B0604020202020204" pitchFamily="34" charset="0"/>
                        </a:rPr>
                        <a:t>Baked Beans 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Gill Sans MT Light" panose="020B0302020104020203" pitchFamily="34" charset="0"/>
                          <a:cs typeface="Arial" panose="020B0604020202020204" pitchFamily="34" charset="0"/>
                        </a:rPr>
                        <a:t>Baked Cumberland Sausages </a:t>
                      </a:r>
                    </a:p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Gill Sans MT Light" panose="020B0302020104020203" pitchFamily="34" charset="0"/>
                          <a:cs typeface="Arial" panose="020B0604020202020204" pitchFamily="34" charset="0"/>
                        </a:rPr>
                        <a:t>Poached Eggs </a:t>
                      </a:r>
                    </a:p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Gill Sans MT Light" panose="020B0302020104020203" pitchFamily="34" charset="0"/>
                          <a:cs typeface="Arial" panose="020B0604020202020204" pitchFamily="34" charset="0"/>
                        </a:rPr>
                        <a:t>Sauteed Potatoes</a:t>
                      </a:r>
                    </a:p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Gill Sans MT Light" panose="020B0302020104020203" pitchFamily="34" charset="0"/>
                          <a:cs typeface="Arial" panose="020B0604020202020204" pitchFamily="34" charset="0"/>
                        </a:rPr>
                        <a:t>Baked Beans 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800" b="0" i="0" u="sng" dirty="0">
                          <a:solidFill>
                            <a:schemeClr val="tx1"/>
                          </a:solidFill>
                          <a:latin typeface="Gill Sans MT Light" panose="020B0302020104020203" pitchFamily="34" charset="0"/>
                        </a:rPr>
                        <a:t>Brunch</a:t>
                      </a:r>
                    </a:p>
                    <a:p>
                      <a:pPr algn="ctr"/>
                      <a:endParaRPr lang="en-US" sz="800" b="0" i="0" dirty="0">
                        <a:solidFill>
                          <a:schemeClr val="tx1"/>
                        </a:solidFill>
                        <a:latin typeface="Gill Sans MT Light" panose="020B0302020104020203" pitchFamily="34" charset="0"/>
                      </a:endParaRPr>
                    </a:p>
                    <a:p>
                      <a:pPr algn="ctr"/>
                      <a:r>
                        <a:rPr lang="en-US" sz="800" b="0" i="0" dirty="0">
                          <a:solidFill>
                            <a:schemeClr val="tx1"/>
                          </a:solidFill>
                          <a:latin typeface="Gill Sans MT Light" panose="020B0302020104020203" pitchFamily="34" charset="0"/>
                        </a:rPr>
                        <a:t>Bacon</a:t>
                      </a:r>
                    </a:p>
                    <a:p>
                      <a:pPr algn="ctr"/>
                      <a:r>
                        <a:rPr lang="en-US" sz="800" b="0" i="0" dirty="0">
                          <a:solidFill>
                            <a:schemeClr val="tx1"/>
                          </a:solidFill>
                          <a:latin typeface="Gill Sans MT Light" panose="020B0302020104020203" pitchFamily="34" charset="0"/>
                        </a:rPr>
                        <a:t>Sausage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>
                          <a:solidFill>
                            <a:schemeClr val="tx1"/>
                          </a:solidFill>
                          <a:latin typeface="Gill Sans MT Light" panose="020B0302020104020203" pitchFamily="34" charset="0"/>
                        </a:rPr>
                        <a:t>Vegan Sausage</a:t>
                      </a:r>
                    </a:p>
                    <a:p>
                      <a:pPr algn="ctr"/>
                      <a:r>
                        <a:rPr lang="en-US" sz="800" b="0" i="0" dirty="0">
                          <a:solidFill>
                            <a:schemeClr val="tx1"/>
                          </a:solidFill>
                          <a:latin typeface="Gill Sans MT Light" panose="020B0302020104020203" pitchFamily="34" charset="0"/>
                        </a:rPr>
                        <a:t>Fried Egg</a:t>
                      </a:r>
                    </a:p>
                    <a:p>
                      <a:pPr algn="ctr"/>
                      <a:r>
                        <a:rPr lang="en-US" sz="800" b="0" i="0" dirty="0">
                          <a:solidFill>
                            <a:schemeClr val="tx1"/>
                          </a:solidFill>
                          <a:latin typeface="Gill Sans MT Light" panose="020B0302020104020203" pitchFamily="34" charset="0"/>
                        </a:rPr>
                        <a:t>Baked Beans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Gill Sans MT Light" panose="020B0302020104020203" pitchFamily="34" charset="0"/>
                          <a:cs typeface="Arial" panose="020B0604020202020204" pitchFamily="34" charset="0"/>
                        </a:rPr>
                        <a:t>Sautéed Mushrooms</a:t>
                      </a:r>
                      <a:endParaRPr lang="en-US" sz="800" b="0" i="0" dirty="0">
                        <a:solidFill>
                          <a:schemeClr val="tx1"/>
                        </a:solidFill>
                        <a:latin typeface="Gill Sans MT Light" panose="020B0302020104020203" pitchFamily="34" charset="0"/>
                      </a:endParaRPr>
                    </a:p>
                    <a:p>
                      <a:pPr algn="ctr"/>
                      <a:r>
                        <a:rPr lang="en-US" sz="800" b="0" i="0" dirty="0">
                          <a:solidFill>
                            <a:schemeClr val="tx1"/>
                          </a:solidFill>
                          <a:latin typeface="Gill Sans MT Light" panose="020B0302020104020203" pitchFamily="34" charset="0"/>
                        </a:rPr>
                        <a:t>Hash Brown</a:t>
                      </a:r>
                    </a:p>
                  </a:txBody>
                  <a:tcPr anchor="ctr">
                    <a:lnL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8424781"/>
                  </a:ext>
                </a:extLst>
              </a:tr>
              <a:tr h="421303">
                <a:tc>
                  <a:txBody>
                    <a:bodyPr/>
                    <a:lstStyle/>
                    <a:p>
                      <a:pPr algn="ctr"/>
                      <a:r>
                        <a:rPr lang="en-GB" sz="1000" b="1" i="0" dirty="0">
                          <a:solidFill>
                            <a:schemeClr val="bg1"/>
                          </a:solidFill>
                          <a:latin typeface="Gill Sans MT Light" panose="020B0302020104020203" pitchFamily="34" charset="0"/>
                        </a:rPr>
                        <a:t>VEGAN</a:t>
                      </a:r>
                    </a:p>
                  </a:txBody>
                  <a:tcPr anchor="ctr">
                    <a:lnL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02F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Gill Sans MT Light" panose="020B0302020104020203" pitchFamily="34" charset="0"/>
                          <a:cs typeface="Arial" panose="020B0604020202020204" pitchFamily="34" charset="0"/>
                        </a:rPr>
                        <a:t>Vegan Sausage / Vegan Croissant 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Gill Sans MT Light" panose="020B0302020104020203" pitchFamily="34" charset="0"/>
                          <a:cs typeface="Arial" panose="020B0604020202020204" pitchFamily="34" charset="0"/>
                        </a:rPr>
                        <a:t>Vegan Sausage / Vegan Pain au Chocolat</a:t>
                      </a:r>
                      <a:endParaRPr lang="en-GB" sz="800" b="0" i="0" u="none" strike="noStrike" dirty="0">
                        <a:solidFill>
                          <a:schemeClr val="tx1"/>
                        </a:solidFill>
                        <a:effectLst/>
                        <a:latin typeface="Gill Sans MT Light" panose="020B0302020104020203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Gill Sans MT Light" panose="020B0302020104020203" pitchFamily="34" charset="0"/>
                          <a:cs typeface="Arial" panose="020B0604020202020204" pitchFamily="34" charset="0"/>
                        </a:rPr>
                        <a:t>Vegan Sausage / Courgette &amp; Lemon Loaf 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Gill Sans MT Light" panose="020B0302020104020203" pitchFamily="34" charset="0"/>
                          <a:cs typeface="Arial" panose="020B0604020202020204" pitchFamily="34" charset="0"/>
                        </a:rPr>
                        <a:t>Vegan Sausage / Vegan Teacake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Gill Sans MT Light" panose="020B0302020104020203" pitchFamily="34" charset="0"/>
                          <a:cs typeface="Arial" panose="020B0604020202020204" pitchFamily="34" charset="0"/>
                        </a:rPr>
                        <a:t>Vegan Sausage / Vegan Pain au Chocolat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Gill Sans MT Light" panose="020B0302020104020203" pitchFamily="34" charset="0"/>
                          <a:cs typeface="Arial" panose="020B0604020202020204" pitchFamily="34" charset="0"/>
                        </a:rPr>
                        <a:t>Vegan Sausage / Vegan Croissant 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72C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2C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2C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7635693"/>
                  </a:ext>
                </a:extLst>
              </a:tr>
              <a:tr h="527850">
                <a:tc>
                  <a:txBody>
                    <a:bodyPr/>
                    <a:lstStyle/>
                    <a:p>
                      <a:pPr algn="ctr"/>
                      <a:r>
                        <a:rPr lang="en-GB" sz="1000" b="1" i="0" dirty="0">
                          <a:solidFill>
                            <a:schemeClr val="bg1"/>
                          </a:solidFill>
                          <a:latin typeface="Gill Sans MT Light" panose="020B0302020104020203" pitchFamily="34" charset="0"/>
                        </a:rPr>
                        <a:t>DAILY SPECIAL</a:t>
                      </a:r>
                    </a:p>
                  </a:txBody>
                  <a:tcPr anchor="ctr">
                    <a:lnL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02F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Gill Sans MT Light" panose="020B0302020104020203" pitchFamily="34" charset="0"/>
                          <a:cs typeface="Arial" panose="020B0604020202020204" pitchFamily="34" charset="0"/>
                        </a:rPr>
                        <a:t>Apple Lattice 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Gill Sans MT Light" panose="020B0302020104020203" pitchFamily="34" charset="0"/>
                          <a:cs typeface="Arial" panose="020B0604020202020204" pitchFamily="34" charset="0"/>
                        </a:rPr>
                        <a:t>Croissant 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Gill Sans MT Light" panose="020B0302020104020203" pitchFamily="34" charset="0"/>
                          <a:cs typeface="Arial" panose="020B0604020202020204" pitchFamily="34" charset="0"/>
                        </a:rPr>
                        <a:t>American Pancakes </a:t>
                      </a:r>
                    </a:p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Gill Sans MT Light" panose="020B0302020104020203" pitchFamily="34" charset="0"/>
                          <a:cs typeface="Arial" panose="020B0604020202020204" pitchFamily="34" charset="0"/>
                        </a:rPr>
                        <a:t>with Crème Fraiche &amp; Strawberry Compote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Gill Sans MT Light" panose="020B0302020104020203" pitchFamily="34" charset="0"/>
                          <a:cs typeface="Arial" panose="020B0604020202020204" pitchFamily="34" charset="0"/>
                        </a:rPr>
                        <a:t>Smoothie Bowl 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Gill Sans MT Light" panose="020B0302020104020203" pitchFamily="34" charset="0"/>
                          <a:cs typeface="Arial" panose="020B0604020202020204" pitchFamily="34" charset="0"/>
                        </a:rPr>
                        <a:t>Pain au Chocolat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Gill Sans MT Light" panose="020B0302020104020203" pitchFamily="34" charset="0"/>
                          <a:cs typeface="Arial" panose="020B0604020202020204" pitchFamily="34" charset="0"/>
                        </a:rPr>
                        <a:t>Croissant 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72C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2C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2C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2926571"/>
                  </a:ext>
                </a:extLst>
              </a:tr>
              <a:tr h="1248788">
                <a:tc>
                  <a:txBody>
                    <a:bodyPr/>
                    <a:lstStyle/>
                    <a:p>
                      <a:pPr algn="ctr"/>
                      <a:r>
                        <a:rPr lang="en-GB" sz="1000" b="1" i="0" dirty="0">
                          <a:solidFill>
                            <a:schemeClr val="bg1"/>
                          </a:solidFill>
                          <a:latin typeface="Gill Sans MT Light" panose="020B0302020104020203" pitchFamily="34" charset="0"/>
                        </a:rPr>
                        <a:t>DAILY BREAKFAST ITEMS</a:t>
                      </a:r>
                    </a:p>
                  </a:txBody>
                  <a:tcPr anchor="ctr">
                    <a:lnL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02F7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b="0" i="0" dirty="0">
                          <a:solidFill>
                            <a:schemeClr val="tx1"/>
                          </a:solidFill>
                          <a:latin typeface="Gill Sans MT Light" panose="020B0302020104020203" pitchFamily="34" charset="0"/>
                          <a:cs typeface="Arial" panose="020B0604020202020204" pitchFamily="34" charset="0"/>
                        </a:rPr>
                        <a:t>Porridge Station </a:t>
                      </a:r>
                    </a:p>
                    <a:p>
                      <a:pPr algn="ctr"/>
                      <a:endParaRPr lang="en-GB" sz="800" b="0" i="0" dirty="0">
                        <a:solidFill>
                          <a:schemeClr val="tx1"/>
                        </a:solidFill>
                        <a:latin typeface="Gill Sans MT Light" panose="020B0302020104020203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GB" sz="800" b="0" i="0" dirty="0">
                          <a:solidFill>
                            <a:schemeClr val="tx1"/>
                          </a:solidFill>
                          <a:latin typeface="Gill Sans MT Light" panose="020B0302020104020203" pitchFamily="34" charset="0"/>
                          <a:cs typeface="Arial" panose="020B0604020202020204" pitchFamily="34" charset="0"/>
                        </a:rPr>
                        <a:t>Cereal Bar</a:t>
                      </a:r>
                    </a:p>
                    <a:p>
                      <a:pPr algn="ctr"/>
                      <a:endParaRPr lang="en-GB" sz="800" b="0" i="0" dirty="0">
                        <a:solidFill>
                          <a:schemeClr val="tx1"/>
                        </a:solidFill>
                        <a:latin typeface="Gill Sans MT Light" panose="020B0302020104020203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GB" sz="800" b="0" i="0" dirty="0">
                          <a:solidFill>
                            <a:schemeClr val="tx1"/>
                          </a:solidFill>
                          <a:latin typeface="Gill Sans MT Light" panose="020B0302020104020203" pitchFamily="34" charset="0"/>
                          <a:cs typeface="Arial" panose="020B0604020202020204" pitchFamily="34" charset="0"/>
                        </a:rPr>
                        <a:t>Yoghurt Station</a:t>
                      </a:r>
                    </a:p>
                    <a:p>
                      <a:pPr algn="ctr"/>
                      <a:endParaRPr lang="en-GB" sz="800" b="0" i="0" dirty="0">
                        <a:solidFill>
                          <a:schemeClr val="tx1"/>
                        </a:solidFill>
                        <a:latin typeface="Gill Sans MT Light" panose="020B0302020104020203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GB" sz="800" b="0" i="0" dirty="0">
                          <a:solidFill>
                            <a:schemeClr val="tx1"/>
                          </a:solidFill>
                          <a:latin typeface="Gill Sans MT Light" panose="020B0302020104020203" pitchFamily="34" charset="0"/>
                          <a:cs typeface="Arial" panose="020B0604020202020204" pitchFamily="34" charset="0"/>
                        </a:rPr>
                        <a:t>Toast &amp; Preserves</a:t>
                      </a:r>
                    </a:p>
                    <a:p>
                      <a:pPr algn="ctr"/>
                      <a:endParaRPr lang="en-GB" sz="800" b="0" dirty="0">
                        <a:solidFill>
                          <a:schemeClr val="tx1"/>
                        </a:solidFill>
                        <a:latin typeface="Gill Sans MT Light" panose="020B0302020104020203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Gill Sans MT Light" panose="020B0302020104020203" pitchFamily="34" charset="0"/>
                          <a:ea typeface="+mn-ea"/>
                          <a:cs typeface="Arial" panose="020B0604020202020204" pitchFamily="34" charset="0"/>
                        </a:rPr>
                        <a:t>Porridge Station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Gill Sans MT Light" panose="020B0302020104020203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Gill Sans MT Light" panose="020B0302020104020203" pitchFamily="34" charset="0"/>
                          <a:ea typeface="+mn-ea"/>
                          <a:cs typeface="Arial" panose="020B0604020202020204" pitchFamily="34" charset="0"/>
                        </a:rPr>
                        <a:t>Cereal Bar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Gill Sans MT Light" panose="020B0302020104020203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Gill Sans MT Light" panose="020B0302020104020203" pitchFamily="34" charset="0"/>
                          <a:ea typeface="+mn-ea"/>
                          <a:cs typeface="Arial" panose="020B0604020202020204" pitchFamily="34" charset="0"/>
                        </a:rPr>
                        <a:t>Yoghurt Station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Gill Sans MT Light" panose="020B0302020104020203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Gill Sans MT Light" panose="020B0302020104020203" pitchFamily="34" charset="0"/>
                          <a:ea typeface="+mn-ea"/>
                          <a:cs typeface="Arial" panose="020B0604020202020204" pitchFamily="34" charset="0"/>
                        </a:rPr>
                        <a:t>Toast &amp; Preserves</a:t>
                      </a:r>
                    </a:p>
                    <a:p>
                      <a:pPr algn="ctr"/>
                      <a:endParaRPr lang="en-GB" sz="800" b="0" dirty="0">
                        <a:solidFill>
                          <a:schemeClr val="tx1"/>
                        </a:solidFill>
                        <a:latin typeface="Gill Sans MT Light" panose="020B0302020104020203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Gill Sans MT Light" panose="020B0302020104020203" pitchFamily="34" charset="0"/>
                          <a:ea typeface="+mn-ea"/>
                          <a:cs typeface="Arial" panose="020B0604020202020204" pitchFamily="34" charset="0"/>
                        </a:rPr>
                        <a:t>Porridge Station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Gill Sans MT Light" panose="020B0302020104020203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Gill Sans MT Light" panose="020B0302020104020203" pitchFamily="34" charset="0"/>
                          <a:ea typeface="+mn-ea"/>
                          <a:cs typeface="Arial" panose="020B0604020202020204" pitchFamily="34" charset="0"/>
                        </a:rPr>
                        <a:t>Cereal Bar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Gill Sans MT Light" panose="020B0302020104020203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Gill Sans MT Light" panose="020B0302020104020203" pitchFamily="34" charset="0"/>
                          <a:ea typeface="+mn-ea"/>
                          <a:cs typeface="Arial" panose="020B0604020202020204" pitchFamily="34" charset="0"/>
                        </a:rPr>
                        <a:t>Granola Bar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Gill Sans MT Light" panose="020B0302020104020203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Gill Sans MT Light" panose="020B0302020104020203" pitchFamily="34" charset="0"/>
                          <a:ea typeface="+mn-ea"/>
                          <a:cs typeface="Arial" panose="020B0604020202020204" pitchFamily="34" charset="0"/>
                        </a:rPr>
                        <a:t>Toast &amp; Preserves</a:t>
                      </a:r>
                    </a:p>
                    <a:p>
                      <a:pPr algn="ctr"/>
                      <a:endParaRPr lang="en-GB" sz="800" b="0" dirty="0">
                        <a:solidFill>
                          <a:schemeClr val="tx1"/>
                        </a:solidFill>
                        <a:latin typeface="Gill Sans MT Light" panose="020B0302020104020203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Gill Sans MT Light" panose="020B0302020104020203" pitchFamily="34" charset="0"/>
                          <a:ea typeface="+mn-ea"/>
                          <a:cs typeface="Arial" panose="020B0604020202020204" pitchFamily="34" charset="0"/>
                        </a:rPr>
                        <a:t>Porridge Station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Gill Sans MT Light" panose="020B0302020104020203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Gill Sans MT Light" panose="020B0302020104020203" pitchFamily="34" charset="0"/>
                          <a:ea typeface="+mn-ea"/>
                          <a:cs typeface="Arial" panose="020B0604020202020204" pitchFamily="34" charset="0"/>
                        </a:rPr>
                        <a:t>Cereal Bar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Gill Sans MT Light" panose="020B0302020104020203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Gill Sans MT Light" panose="020B0302020104020203" pitchFamily="34" charset="0"/>
                          <a:ea typeface="+mn-ea"/>
                          <a:cs typeface="Arial" panose="020B0604020202020204" pitchFamily="34" charset="0"/>
                        </a:rPr>
                        <a:t>Yoghurt Station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Gill Sans MT Light" panose="020B0302020104020203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Gill Sans MT Light" panose="020B0302020104020203" pitchFamily="34" charset="0"/>
                          <a:ea typeface="+mn-ea"/>
                          <a:cs typeface="Arial" panose="020B0604020202020204" pitchFamily="34" charset="0"/>
                        </a:rPr>
                        <a:t>Toast &amp; Preserves</a:t>
                      </a:r>
                    </a:p>
                  </a:txBody>
                  <a:tcPr anchor="ctr">
                    <a:lnL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Gill Sans MT Light" panose="020B0302020104020203" pitchFamily="34" charset="0"/>
                          <a:ea typeface="+mn-ea"/>
                          <a:cs typeface="Arial" panose="020B0604020202020204" pitchFamily="34" charset="0"/>
                        </a:rPr>
                        <a:t>Porridge Station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Gill Sans MT Light" panose="020B0302020104020203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Gill Sans MT Light" panose="020B0302020104020203" pitchFamily="34" charset="0"/>
                          <a:ea typeface="+mn-ea"/>
                          <a:cs typeface="Arial" panose="020B0604020202020204" pitchFamily="34" charset="0"/>
                        </a:rPr>
                        <a:t>Cereal Bar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Gill Sans MT Light" panose="020B0302020104020203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Gill Sans MT Light" panose="020B0302020104020203" pitchFamily="34" charset="0"/>
                          <a:ea typeface="+mn-ea"/>
                          <a:cs typeface="Arial" panose="020B0604020202020204" pitchFamily="34" charset="0"/>
                        </a:rPr>
                        <a:t>Yoghurt Station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Gill Sans MT Light" panose="020B0302020104020203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Gill Sans MT Light" panose="020B0302020104020203" pitchFamily="34" charset="0"/>
                          <a:ea typeface="+mn-ea"/>
                          <a:cs typeface="Arial" panose="020B0604020202020204" pitchFamily="34" charset="0"/>
                        </a:rPr>
                        <a:t>Toast &amp; Preserves</a:t>
                      </a:r>
                    </a:p>
                    <a:p>
                      <a:pPr algn="ctr"/>
                      <a:endParaRPr lang="en-GB" sz="800" b="0" dirty="0">
                        <a:solidFill>
                          <a:schemeClr val="tx1"/>
                        </a:solidFill>
                        <a:latin typeface="Gill Sans MT Light" panose="020B0302020104020203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Gill Sans MT Light" panose="020B0302020104020203" pitchFamily="34" charset="0"/>
                          <a:ea typeface="+mn-ea"/>
                          <a:cs typeface="Arial" panose="020B0604020202020204" pitchFamily="34" charset="0"/>
                        </a:rPr>
                        <a:t>Porridge Station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Gill Sans MT Light" panose="020B0302020104020203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Gill Sans MT Light" panose="020B0302020104020203" pitchFamily="34" charset="0"/>
                          <a:ea typeface="+mn-ea"/>
                          <a:cs typeface="Arial" panose="020B0604020202020204" pitchFamily="34" charset="0"/>
                        </a:rPr>
                        <a:t>Cereal Bar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Gill Sans MT Light" panose="020B0302020104020203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Gill Sans MT Light" panose="020B0302020104020203" pitchFamily="34" charset="0"/>
                          <a:ea typeface="+mn-ea"/>
                          <a:cs typeface="Arial" panose="020B0604020202020204" pitchFamily="34" charset="0"/>
                        </a:rPr>
                        <a:t>Yoghurt Station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Gill Sans MT Light" panose="020B0302020104020203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Gill Sans MT Light" panose="020B0302020104020203" pitchFamily="34" charset="0"/>
                          <a:ea typeface="+mn-ea"/>
                          <a:cs typeface="Arial" panose="020B0604020202020204" pitchFamily="34" charset="0"/>
                        </a:rPr>
                        <a:t>Toast &amp; Preserves</a:t>
                      </a:r>
                    </a:p>
                  </a:txBody>
                  <a:tcPr anchor="ctr">
                    <a:lnL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Gill Sans MT Light" panose="020B0302020104020203" pitchFamily="34" charset="0"/>
                          <a:ea typeface="+mn-ea"/>
                          <a:cs typeface="Arial" panose="020B0604020202020204" pitchFamily="34" charset="0"/>
                        </a:rPr>
                        <a:t>Porridge Station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Gill Sans MT Light" panose="020B0302020104020203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Gill Sans MT Light" panose="020B0302020104020203" pitchFamily="34" charset="0"/>
                          <a:ea typeface="+mn-ea"/>
                          <a:cs typeface="Arial" panose="020B0604020202020204" pitchFamily="34" charset="0"/>
                        </a:rPr>
                        <a:t>Cereal Bar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Gill Sans MT Light" panose="020B0302020104020203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Gill Sans MT Light" panose="020B0302020104020203" pitchFamily="34" charset="0"/>
                          <a:ea typeface="+mn-ea"/>
                          <a:cs typeface="Arial" panose="020B0604020202020204" pitchFamily="34" charset="0"/>
                        </a:rPr>
                        <a:t>Granola Bar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Gill Sans MT Light" panose="020B0302020104020203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Gill Sans MT Light" panose="020B0302020104020203" pitchFamily="34" charset="0"/>
                          <a:ea typeface="+mn-ea"/>
                          <a:cs typeface="Arial" panose="020B0604020202020204" pitchFamily="34" charset="0"/>
                        </a:rPr>
                        <a:t>Toast &amp; Preserves</a:t>
                      </a:r>
                    </a:p>
                  </a:txBody>
                  <a:tcPr anchor="ctr">
                    <a:lnL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0977404"/>
                  </a:ext>
                </a:extLst>
              </a:tr>
              <a:tr h="435831">
                <a:tc>
                  <a:txBody>
                    <a:bodyPr/>
                    <a:lstStyle/>
                    <a:p>
                      <a:pPr algn="ctr"/>
                      <a:r>
                        <a:rPr lang="en-GB" sz="1000" b="1" i="0" dirty="0">
                          <a:solidFill>
                            <a:schemeClr val="bg1"/>
                          </a:solidFill>
                          <a:latin typeface="Gill Sans MT Light" panose="020B0302020104020203" pitchFamily="34" charset="0"/>
                        </a:rPr>
                        <a:t>FRUIT</a:t>
                      </a:r>
                    </a:p>
                  </a:txBody>
                  <a:tcPr anchor="ctr">
                    <a:lnL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02F7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Gill Sans MT Light" panose="020B0302020104020203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Gill Sans MT Light" panose="020B0302020104020203" pitchFamily="34" charset="0"/>
                          <a:ea typeface="+mn-ea"/>
                          <a:cs typeface="Arial" panose="020B0604020202020204" pitchFamily="34" charset="0"/>
                        </a:rPr>
                        <a:t>Whole Fruit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Gill Sans MT Light" panose="020B0302020104020203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Gill Sans MT Light" panose="020B0302020104020203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Gill Sans MT Light" panose="020B0302020104020203" pitchFamily="34" charset="0"/>
                          <a:ea typeface="+mn-ea"/>
                          <a:cs typeface="Arial" panose="020B0604020202020204" pitchFamily="34" charset="0"/>
                        </a:rPr>
                        <a:t>Whole Fruit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Gill Sans MT Light" panose="020B0302020104020203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Gill Sans MT Light" panose="020B0302020104020203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Gill Sans MT Light" panose="020B0302020104020203" pitchFamily="34" charset="0"/>
                          <a:ea typeface="+mn-ea"/>
                          <a:cs typeface="Arial" panose="020B0604020202020204" pitchFamily="34" charset="0"/>
                        </a:rPr>
                        <a:t>Whole Fruit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Gill Sans MT Light" panose="020B0302020104020203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Gill Sans MT Light" panose="020B0302020104020203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Gill Sans MT Light" panose="020B0302020104020203" pitchFamily="34" charset="0"/>
                          <a:ea typeface="+mn-ea"/>
                          <a:cs typeface="Arial" panose="020B0604020202020204" pitchFamily="34" charset="0"/>
                        </a:rPr>
                        <a:t>Whole Fruit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Gill Sans MT Light" panose="020B0302020104020203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Gill Sans MT Light" panose="020B0302020104020203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Gill Sans MT Light" panose="020B0302020104020203" pitchFamily="34" charset="0"/>
                          <a:ea typeface="+mn-ea"/>
                          <a:cs typeface="Arial" panose="020B0604020202020204" pitchFamily="34" charset="0"/>
                        </a:rPr>
                        <a:t>Whole Fruit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Gill Sans MT Light" panose="020B0302020104020203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Gill Sans MT Light" panose="020B0302020104020203" pitchFamily="34" charset="0"/>
                          <a:ea typeface="+mn-ea"/>
                          <a:cs typeface="Arial" panose="020B0604020202020204" pitchFamily="34" charset="0"/>
                        </a:rPr>
                        <a:t>Whole Fruit</a:t>
                      </a:r>
                    </a:p>
                  </a:txBody>
                  <a:tcPr anchor="ctr">
                    <a:lnL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Gill Sans MT Light" panose="020B0302020104020203" pitchFamily="34" charset="0"/>
                          <a:ea typeface="+mn-ea"/>
                          <a:cs typeface="Arial" panose="020B0604020202020204" pitchFamily="34" charset="0"/>
                        </a:rPr>
                        <a:t>Whole Fruit</a:t>
                      </a:r>
                    </a:p>
                  </a:txBody>
                  <a:tcPr anchor="ctr">
                    <a:lnL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77556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11355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F7FACF69-B954-249E-0F55-C1FB540509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426185" cy="1640113"/>
          </a:xfrm>
          <a:prstGeom prst="rect">
            <a:avLst/>
          </a:prstGeom>
        </p:spPr>
      </p:pic>
      <p:pic>
        <p:nvPicPr>
          <p:cNvPr id="12" name="Picture 11" descr="Text&#10;&#10;Description automatically generated">
            <a:extLst>
              <a:ext uri="{FF2B5EF4-FFF2-40B4-BE49-F238E27FC236}">
                <a16:creationId xmlns:a16="http://schemas.microsoft.com/office/drawing/2014/main" id="{A4020D46-7AAB-5022-B732-107236F735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1943" y="6483234"/>
            <a:ext cx="1002114" cy="244800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2971FB4F-892E-433A-E799-DF4222563B8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800525" y="234375"/>
            <a:ext cx="4335482" cy="767233"/>
          </a:xfrm>
          <a:prstGeom prst="rect">
            <a:avLst/>
          </a:prstGeom>
        </p:spPr>
      </p:pic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621A82C6-CD28-535A-41EF-30E7C88FAD0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6890" y="237"/>
            <a:ext cx="992480" cy="1001371"/>
          </a:xfrm>
          <a:prstGeom prst="rect">
            <a:avLst/>
          </a:prstGeom>
        </p:spPr>
      </p:pic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C06B017B-2873-2316-2C4F-11A84D7019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6649233"/>
              </p:ext>
            </p:extLst>
          </p:nvPr>
        </p:nvGraphicFramePr>
        <p:xfrm>
          <a:off x="1151766" y="1912194"/>
          <a:ext cx="8604582" cy="481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0917">
                  <a:extLst>
                    <a:ext uri="{9D8B030D-6E8A-4147-A177-3AD203B41FA5}">
                      <a16:colId xmlns:a16="http://schemas.microsoft.com/office/drawing/2014/main" val="1872024225"/>
                    </a:ext>
                  </a:extLst>
                </a:gridCol>
                <a:gridCol w="1121858">
                  <a:extLst>
                    <a:ext uri="{9D8B030D-6E8A-4147-A177-3AD203B41FA5}">
                      <a16:colId xmlns:a16="http://schemas.microsoft.com/office/drawing/2014/main" val="1793934144"/>
                    </a:ext>
                  </a:extLst>
                </a:gridCol>
                <a:gridCol w="1044464">
                  <a:extLst>
                    <a:ext uri="{9D8B030D-6E8A-4147-A177-3AD203B41FA5}">
                      <a16:colId xmlns:a16="http://schemas.microsoft.com/office/drawing/2014/main" val="3345603019"/>
                    </a:ext>
                  </a:extLst>
                </a:gridCol>
                <a:gridCol w="1082180">
                  <a:extLst>
                    <a:ext uri="{9D8B030D-6E8A-4147-A177-3AD203B41FA5}">
                      <a16:colId xmlns:a16="http://schemas.microsoft.com/office/drawing/2014/main" val="3054068587"/>
                    </a:ext>
                  </a:extLst>
                </a:gridCol>
                <a:gridCol w="1065402">
                  <a:extLst>
                    <a:ext uri="{9D8B030D-6E8A-4147-A177-3AD203B41FA5}">
                      <a16:colId xmlns:a16="http://schemas.microsoft.com/office/drawing/2014/main" val="730388520"/>
                    </a:ext>
                  </a:extLst>
                </a:gridCol>
                <a:gridCol w="1105114">
                  <a:extLst>
                    <a:ext uri="{9D8B030D-6E8A-4147-A177-3AD203B41FA5}">
                      <a16:colId xmlns:a16="http://schemas.microsoft.com/office/drawing/2014/main" val="108890227"/>
                    </a:ext>
                  </a:extLst>
                </a:gridCol>
                <a:gridCol w="1044977">
                  <a:extLst>
                    <a:ext uri="{9D8B030D-6E8A-4147-A177-3AD203B41FA5}">
                      <a16:colId xmlns:a16="http://schemas.microsoft.com/office/drawing/2014/main" val="743926315"/>
                    </a:ext>
                  </a:extLst>
                </a:gridCol>
                <a:gridCol w="1079670">
                  <a:extLst>
                    <a:ext uri="{9D8B030D-6E8A-4147-A177-3AD203B41FA5}">
                      <a16:colId xmlns:a16="http://schemas.microsoft.com/office/drawing/2014/main" val="2595732598"/>
                    </a:ext>
                  </a:extLst>
                </a:gridCol>
              </a:tblGrid>
              <a:tr h="306478">
                <a:tc>
                  <a:txBody>
                    <a:bodyPr/>
                    <a:lstStyle/>
                    <a:p>
                      <a:pPr algn="ctr"/>
                      <a:endParaRPr lang="en-GB" sz="1000" b="1" i="0" u="none" dirty="0">
                        <a:solidFill>
                          <a:schemeClr val="bg1"/>
                        </a:solidFill>
                        <a:latin typeface="Gill Sans MT Light" panose="020B0302020104020203" pitchFamily="34" charset="0"/>
                      </a:endParaRPr>
                    </a:p>
                    <a:p>
                      <a:pPr algn="ctr"/>
                      <a:r>
                        <a:rPr lang="en-GB" sz="1000" b="1" i="0" u="none" dirty="0">
                          <a:solidFill>
                            <a:schemeClr val="bg1"/>
                          </a:solidFill>
                          <a:latin typeface="Gill Sans MT Light" panose="020B0302020104020203" pitchFamily="34" charset="0"/>
                        </a:rPr>
                        <a:t>WEEK THREE</a:t>
                      </a:r>
                    </a:p>
                    <a:p>
                      <a:pPr algn="ctr"/>
                      <a:endParaRPr lang="en-GB" sz="1000" b="1" i="0" u="none" dirty="0">
                        <a:solidFill>
                          <a:schemeClr val="bg1"/>
                        </a:solidFill>
                        <a:latin typeface="Gill Sans MT Light" panose="020B0302020104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82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82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641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i="0" u="none" dirty="0">
                          <a:solidFill>
                            <a:schemeClr val="bg1"/>
                          </a:solidFill>
                          <a:latin typeface="Gill Sans MT Light" panose="020B0302020104020203" pitchFamily="34" charset="0"/>
                        </a:rPr>
                        <a:t>MONDAY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082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82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82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82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641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i="0" u="none" dirty="0">
                          <a:solidFill>
                            <a:schemeClr val="bg1"/>
                          </a:solidFill>
                          <a:latin typeface="Gill Sans MT Light" panose="020B0302020104020203" pitchFamily="34" charset="0"/>
                        </a:rPr>
                        <a:t>TUESDAY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082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82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82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82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641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i="0" u="none" dirty="0">
                          <a:solidFill>
                            <a:schemeClr val="bg1"/>
                          </a:solidFill>
                          <a:latin typeface="Gill Sans MT Light" panose="020B0302020104020203" pitchFamily="34" charset="0"/>
                        </a:rPr>
                        <a:t>WEDNESDAY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082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82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82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82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641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i="0" u="none" dirty="0">
                          <a:solidFill>
                            <a:schemeClr val="bg1"/>
                          </a:solidFill>
                          <a:latin typeface="Gill Sans MT Light" panose="020B0302020104020203" pitchFamily="34" charset="0"/>
                        </a:rPr>
                        <a:t>THURSDAY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082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82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82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82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641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i="0" u="none" dirty="0">
                          <a:solidFill>
                            <a:schemeClr val="bg1"/>
                          </a:solidFill>
                          <a:latin typeface="Gill Sans MT Light" panose="020B0302020104020203" pitchFamily="34" charset="0"/>
                        </a:rPr>
                        <a:t>FRIDAY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082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82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82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82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641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i="0" u="none" dirty="0">
                          <a:solidFill>
                            <a:schemeClr val="bg1"/>
                          </a:solidFill>
                          <a:latin typeface="Gill Sans MT Light" panose="020B0302020104020203" pitchFamily="34" charset="0"/>
                        </a:rPr>
                        <a:t>SATURDAY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082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82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82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82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641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i="0" u="none" dirty="0">
                          <a:solidFill>
                            <a:schemeClr val="bg1"/>
                          </a:solidFill>
                          <a:latin typeface="Gill Sans MT Light" panose="020B0302020104020203" pitchFamily="34" charset="0"/>
                        </a:rPr>
                        <a:t>SUNDAY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082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82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82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82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641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991235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1000" b="1" i="0" dirty="0">
                          <a:solidFill>
                            <a:schemeClr val="bg1"/>
                          </a:solidFill>
                          <a:latin typeface="Gill Sans MT Light" panose="020B0302020104020203" pitchFamily="34" charset="0"/>
                        </a:rPr>
                        <a:t>HYDRATION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082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82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82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82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641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Gill Sans MT Light" panose="020B0302020104020203" pitchFamily="34" charset="0"/>
                        </a:rPr>
                        <a:t>Hydration</a:t>
                      </a:r>
                    </a:p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Gill Sans MT Light" panose="020B0302020104020203" pitchFamily="34" charset="0"/>
                        </a:rPr>
                        <a:t> Station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082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82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82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82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Gill Sans MT Light" panose="020B0302020104020203" pitchFamily="34" charset="0"/>
                        </a:rPr>
                        <a:t>Hydration</a:t>
                      </a:r>
                    </a:p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Gill Sans MT Light" panose="020B0302020104020203" pitchFamily="34" charset="0"/>
                        </a:rPr>
                        <a:t> Station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082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82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82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82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Gill Sans MT Light" panose="020B0302020104020203" pitchFamily="34" charset="0"/>
                        </a:rPr>
                        <a:t>Hydration</a:t>
                      </a:r>
                    </a:p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Gill Sans MT Light" panose="020B0302020104020203" pitchFamily="34" charset="0"/>
                        </a:rPr>
                        <a:t> Station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082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82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82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82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Gill Sans MT Light" panose="020B0302020104020203" pitchFamily="34" charset="0"/>
                        </a:rPr>
                        <a:t>Hydration</a:t>
                      </a:r>
                    </a:p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Gill Sans MT Light" panose="020B0302020104020203" pitchFamily="34" charset="0"/>
                        </a:rPr>
                        <a:t> Station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082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82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82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82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ill Sans MT Light" panose="020B0302020104020203" pitchFamily="34" charset="0"/>
                          <a:ea typeface="+mn-ea"/>
                          <a:cs typeface="+mn-cs"/>
                        </a:rPr>
                        <a:t>Hydration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ill Sans MT Light" panose="020B0302020104020203" pitchFamily="34" charset="0"/>
                          <a:ea typeface="+mn-ea"/>
                          <a:cs typeface="+mn-cs"/>
                        </a:rPr>
                        <a:t> Station </a:t>
                      </a:r>
                      <a:endParaRPr kumimoji="0" lang="en-GB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Gill Sans MT Light" panose="020B0302020104020203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082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82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82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82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ill Sans MT Light" panose="020B0302020104020203" pitchFamily="34" charset="0"/>
                          <a:ea typeface="+mn-ea"/>
                          <a:cs typeface="+mn-cs"/>
                        </a:rPr>
                        <a:t>Hydration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ill Sans MT Light" panose="020B0302020104020203" pitchFamily="34" charset="0"/>
                          <a:ea typeface="+mn-ea"/>
                          <a:cs typeface="+mn-cs"/>
                        </a:rPr>
                        <a:t> Station </a:t>
                      </a:r>
                      <a:endParaRPr kumimoji="0" lang="en-GB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Gill Sans MT Light" panose="020B0302020104020203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082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82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82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82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ill Sans MT Light" panose="020B0302020104020203" pitchFamily="34" charset="0"/>
                          <a:ea typeface="+mn-ea"/>
                          <a:cs typeface="+mn-cs"/>
                        </a:rPr>
                        <a:t>Hydration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ill Sans MT Light" panose="020B0302020104020203" pitchFamily="34" charset="0"/>
                          <a:ea typeface="+mn-ea"/>
                          <a:cs typeface="+mn-cs"/>
                        </a:rPr>
                        <a:t> Station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082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82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82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82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8912788"/>
                  </a:ext>
                </a:extLst>
              </a:tr>
              <a:tr h="1181827">
                <a:tc>
                  <a:txBody>
                    <a:bodyPr/>
                    <a:lstStyle/>
                    <a:p>
                      <a:pPr algn="ctr"/>
                      <a:r>
                        <a:rPr lang="en-GB" sz="1000" b="1" i="0" dirty="0">
                          <a:solidFill>
                            <a:schemeClr val="bg1"/>
                          </a:solidFill>
                          <a:latin typeface="Gill Sans MT Light" panose="020B0302020104020203" pitchFamily="34" charset="0"/>
                        </a:rPr>
                        <a:t>HOT</a:t>
                      </a:r>
                      <a:r>
                        <a:rPr lang="en-GB" sz="1000" b="1" i="0" baseline="0" dirty="0">
                          <a:solidFill>
                            <a:schemeClr val="bg1"/>
                          </a:solidFill>
                          <a:latin typeface="Gill Sans MT Light" panose="020B0302020104020203" pitchFamily="34" charset="0"/>
                        </a:rPr>
                        <a:t> ITEMS</a:t>
                      </a:r>
                      <a:endParaRPr lang="en-GB" sz="1000" b="1" i="0" dirty="0">
                        <a:solidFill>
                          <a:schemeClr val="bg1"/>
                        </a:solidFill>
                        <a:latin typeface="Gill Sans MT Light" panose="020B03020201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082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82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82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82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641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Gill Sans MT Light" panose="020B0302020104020203" pitchFamily="34" charset="0"/>
                          <a:cs typeface="Arial" panose="020B0604020202020204" pitchFamily="34" charset="0"/>
                        </a:rPr>
                        <a:t>Baked Cumberland Sausages </a:t>
                      </a:r>
                    </a:p>
                    <a:p>
                      <a:pPr algn="ctr" fontAlgn="ctr"/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Gill Sans MT Light" panose="020B0302020104020203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Gill Sans MT Light" panose="020B0302020104020203" pitchFamily="34" charset="0"/>
                          <a:cs typeface="Arial" panose="020B0604020202020204" pitchFamily="34" charset="0"/>
                        </a:rPr>
                        <a:t>Scrambled Eggs </a:t>
                      </a:r>
                    </a:p>
                    <a:p>
                      <a:pPr algn="ctr" fontAlgn="ctr"/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Gill Sans MT Light" panose="020B0302020104020203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Gill Sans MT Light" panose="020B0302020104020203" pitchFamily="34" charset="0"/>
                          <a:cs typeface="Arial" panose="020B0604020202020204" pitchFamily="34" charset="0"/>
                        </a:rPr>
                        <a:t>Baked Beans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082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82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82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82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Gill Sans MT Light" panose="020B0302020104020203" pitchFamily="34" charset="0"/>
                          <a:cs typeface="Arial" panose="020B0604020202020204" pitchFamily="34" charset="0"/>
                        </a:rPr>
                        <a:t>Grilled Bacon </a:t>
                      </a:r>
                    </a:p>
                    <a:p>
                      <a:pPr algn="ctr" fontAlgn="ctr"/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Gill Sans MT Light" panose="020B0302020104020203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Gill Sans MT Light" panose="020B0302020104020203" pitchFamily="34" charset="0"/>
                          <a:cs typeface="Arial" panose="020B0604020202020204" pitchFamily="34" charset="0"/>
                        </a:rPr>
                        <a:t>Poached Eggs </a:t>
                      </a:r>
                    </a:p>
                    <a:p>
                      <a:pPr algn="ctr" fontAlgn="ctr"/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Gill Sans MT Light" panose="020B0302020104020203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Gill Sans MT Light" panose="020B0302020104020203" pitchFamily="34" charset="0"/>
                          <a:cs typeface="Arial" panose="020B0604020202020204" pitchFamily="34" charset="0"/>
                        </a:rPr>
                        <a:t>Hash Browns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082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82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82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82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Gill Sans MT Light" panose="020B0302020104020203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Gill Sans MT Light" panose="020B0302020104020203" pitchFamily="34" charset="0"/>
                          <a:cs typeface="Arial" panose="020B0604020202020204" pitchFamily="34" charset="0"/>
                        </a:rPr>
                        <a:t>Baked Cumberland Sausages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Gill Sans MT Light" panose="020B0302020104020203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Gill Sans MT Light" panose="020B0302020104020203" pitchFamily="34" charset="0"/>
                          <a:cs typeface="Arial" panose="020B0604020202020204" pitchFamily="34" charset="0"/>
                        </a:rPr>
                        <a:t>Fried Eggs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Gill Sans MT Light" panose="020B0302020104020203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Gill Sans MT Light" panose="020B0302020104020203" pitchFamily="34" charset="0"/>
                          <a:cs typeface="Arial" panose="020B0604020202020204" pitchFamily="34" charset="0"/>
                        </a:rPr>
                        <a:t>Baked Beans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082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82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82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82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Gill Sans MT Light" panose="020B0302020104020203" pitchFamily="34" charset="0"/>
                          <a:cs typeface="Arial" panose="020B0604020202020204" pitchFamily="34" charset="0"/>
                        </a:rPr>
                        <a:t>Grilled Bacon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Gill Sans MT Light" panose="020B0302020104020203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Gill Sans MT Light" panose="020B0302020104020203" pitchFamily="34" charset="0"/>
                          <a:cs typeface="Arial" panose="020B0604020202020204" pitchFamily="34" charset="0"/>
                        </a:rPr>
                        <a:t>Scrambled Eggs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Gill Sans MT Light" panose="020B0302020104020203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Gill Sans MT Light" panose="020B0302020104020203" pitchFamily="34" charset="0"/>
                          <a:cs typeface="Arial" panose="020B0604020202020204" pitchFamily="34" charset="0"/>
                        </a:rPr>
                        <a:t>Skillet Potatoes with Caramelised Onions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082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82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82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82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Gill Sans MT Light" panose="020B0302020104020203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Gill Sans MT Light" panose="020B0302020104020203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Gill Sans MT Light" panose="020B0302020104020203" pitchFamily="34" charset="0"/>
                          <a:cs typeface="Arial" panose="020B0604020202020204" pitchFamily="34" charset="0"/>
                        </a:rPr>
                        <a:t>Baked Cumberland Sausages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Gill Sans MT Light" panose="020B0302020104020203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Gill Sans MT Light" panose="020B0302020104020203" pitchFamily="34" charset="0"/>
                          <a:cs typeface="Arial" panose="020B0604020202020204" pitchFamily="34" charset="0"/>
                        </a:rPr>
                        <a:t>Sauteed Mushrooms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Gill Sans MT Light" panose="020B0302020104020203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Gill Sans MT Light" panose="020B0302020104020203" pitchFamily="34" charset="0"/>
                          <a:cs typeface="Arial" panose="020B0604020202020204" pitchFamily="34" charset="0"/>
                        </a:rPr>
                        <a:t>Baked Beans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Gill Sans MT Light" panose="020B0302020104020203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Gill Sans MT Light" panose="020B0302020104020203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082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82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82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82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Gill Sans MT Light" panose="020B0302020104020203" pitchFamily="34" charset="0"/>
                          <a:cs typeface="Arial" panose="020B0604020202020204" pitchFamily="34" charset="0"/>
                        </a:rPr>
                        <a:t>Grilled Bacon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Gill Sans MT Light" panose="020B0302020104020203" pitchFamily="34" charset="0"/>
                          <a:cs typeface="Arial" panose="020B0604020202020204" pitchFamily="34" charset="0"/>
                        </a:rPr>
                        <a:t>Poached Eggs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Gill Sans MT Light" panose="020B0302020104020203" pitchFamily="34" charset="0"/>
                          <a:cs typeface="Arial" panose="020B0604020202020204" pitchFamily="34" charset="0"/>
                        </a:rPr>
                        <a:t>Baked Beans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Gill Sans MT Light" panose="020B0302020104020203" pitchFamily="34" charset="0"/>
                          <a:cs typeface="Arial" panose="020B0604020202020204" pitchFamily="34" charset="0"/>
                        </a:rPr>
                        <a:t>Sauteed Potatoes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Gill Sans MT Light" panose="020B0302020104020203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082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82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82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82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800" b="0" i="0" u="sng" dirty="0">
                          <a:solidFill>
                            <a:schemeClr val="tx1"/>
                          </a:solidFill>
                          <a:latin typeface="Gill Sans MT Light" panose="020B0302020104020203" pitchFamily="34" charset="0"/>
                        </a:rPr>
                        <a:t>Brunch</a:t>
                      </a:r>
                    </a:p>
                    <a:p>
                      <a:pPr algn="ctr"/>
                      <a:endParaRPr lang="en-US" sz="800" b="0" i="0" dirty="0">
                        <a:solidFill>
                          <a:schemeClr val="tx1"/>
                        </a:solidFill>
                        <a:latin typeface="Gill Sans MT Light" panose="020B0302020104020203" pitchFamily="34" charset="0"/>
                      </a:endParaRPr>
                    </a:p>
                    <a:p>
                      <a:pPr algn="ctr"/>
                      <a:r>
                        <a:rPr lang="en-US" sz="800" b="0" i="0" dirty="0">
                          <a:solidFill>
                            <a:schemeClr val="tx1"/>
                          </a:solidFill>
                          <a:latin typeface="Gill Sans MT Light" panose="020B0302020104020203" pitchFamily="34" charset="0"/>
                        </a:rPr>
                        <a:t>Bacon</a:t>
                      </a:r>
                    </a:p>
                    <a:p>
                      <a:pPr algn="ctr"/>
                      <a:r>
                        <a:rPr lang="en-US" sz="800" b="0" i="0" dirty="0">
                          <a:solidFill>
                            <a:schemeClr val="tx1"/>
                          </a:solidFill>
                          <a:latin typeface="Gill Sans MT Light" panose="020B0302020104020203" pitchFamily="34" charset="0"/>
                        </a:rPr>
                        <a:t>Sausage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>
                          <a:solidFill>
                            <a:schemeClr val="tx1"/>
                          </a:solidFill>
                          <a:latin typeface="Gill Sans MT Light" panose="020B0302020104020203" pitchFamily="34" charset="0"/>
                        </a:rPr>
                        <a:t>Vegan Sausage</a:t>
                      </a:r>
                    </a:p>
                    <a:p>
                      <a:pPr algn="ctr"/>
                      <a:r>
                        <a:rPr lang="en-US" sz="800" b="0" i="0" dirty="0">
                          <a:solidFill>
                            <a:schemeClr val="tx1"/>
                          </a:solidFill>
                          <a:latin typeface="Gill Sans MT Light" panose="020B0302020104020203" pitchFamily="34" charset="0"/>
                        </a:rPr>
                        <a:t>Fried Egg</a:t>
                      </a:r>
                    </a:p>
                    <a:p>
                      <a:pPr algn="ctr"/>
                      <a:r>
                        <a:rPr lang="en-US" sz="800" b="0" i="0" dirty="0">
                          <a:solidFill>
                            <a:schemeClr val="tx1"/>
                          </a:solidFill>
                          <a:latin typeface="Gill Sans MT Light" panose="020B0302020104020203" pitchFamily="34" charset="0"/>
                        </a:rPr>
                        <a:t>Baked Beans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Gill Sans MT Light" panose="020B0302020104020203" pitchFamily="34" charset="0"/>
                          <a:cs typeface="Arial" panose="020B0604020202020204" pitchFamily="34" charset="0"/>
                        </a:rPr>
                        <a:t>Sautéed Mushrooms</a:t>
                      </a:r>
                      <a:endParaRPr lang="en-US" sz="800" b="0" i="0" dirty="0">
                        <a:solidFill>
                          <a:schemeClr val="tx1"/>
                        </a:solidFill>
                        <a:latin typeface="Gill Sans MT Light" panose="020B0302020104020203" pitchFamily="34" charset="0"/>
                      </a:endParaRPr>
                    </a:p>
                    <a:p>
                      <a:pPr algn="ctr"/>
                      <a:r>
                        <a:rPr lang="en-US" sz="800" b="0" i="0" dirty="0">
                          <a:solidFill>
                            <a:schemeClr val="tx1"/>
                          </a:solidFill>
                          <a:latin typeface="Gill Sans MT Light" panose="020B0302020104020203" pitchFamily="34" charset="0"/>
                        </a:rPr>
                        <a:t>Hash Brown</a:t>
                      </a:r>
                    </a:p>
                    <a:p>
                      <a:pPr algn="ctr"/>
                      <a:endParaRPr lang="en-US" sz="800" b="0" i="0" dirty="0">
                        <a:solidFill>
                          <a:schemeClr val="tx1"/>
                        </a:solidFill>
                        <a:latin typeface="Gill Sans MT Light" panose="020B03020201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082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82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82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82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8424781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pPr algn="ctr"/>
                      <a:r>
                        <a:rPr lang="en-GB" sz="1000" b="1" i="0" dirty="0">
                          <a:solidFill>
                            <a:schemeClr val="bg1"/>
                          </a:solidFill>
                          <a:latin typeface="Gill Sans MT Light" panose="020B0302020104020203" pitchFamily="34" charset="0"/>
                        </a:rPr>
                        <a:t>VEGAN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082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82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82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82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641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Gill Sans MT Light" panose="020B0302020104020203" pitchFamily="34" charset="0"/>
                          <a:cs typeface="Arial" panose="020B0604020202020204" pitchFamily="34" charset="0"/>
                        </a:rPr>
                        <a:t>Vegan Sausage / Vegan Pain au Chocolat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082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82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82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82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Gill Sans MT Light" panose="020B0302020104020203" pitchFamily="34" charset="0"/>
                          <a:cs typeface="Arial" panose="020B0604020202020204" pitchFamily="34" charset="0"/>
                        </a:rPr>
                        <a:t>Vegan Sausage / Vegan Croissant</a:t>
                      </a:r>
                      <a:endParaRPr lang="en-GB" sz="800" b="0" i="0" u="none" strike="noStrike" dirty="0">
                        <a:solidFill>
                          <a:schemeClr val="tx1"/>
                        </a:solidFill>
                        <a:effectLst/>
                        <a:latin typeface="Gill Sans MT Light" panose="020B0302020104020203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082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82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82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82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Gill Sans MT Light" panose="020B0302020104020203" pitchFamily="34" charset="0"/>
                          <a:cs typeface="Arial" panose="020B0604020202020204" pitchFamily="34" charset="0"/>
                        </a:rPr>
                        <a:t>Vegan Sausage / Blueberry Muffin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082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82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82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82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Gill Sans MT Light" panose="020B0302020104020203" pitchFamily="34" charset="0"/>
                          <a:cs typeface="Arial" panose="020B0604020202020204" pitchFamily="34" charset="0"/>
                        </a:rPr>
                        <a:t>Vegan Sausage / Vegan Croissant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082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82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82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82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Gill Sans MT Light" panose="020B0302020104020203" pitchFamily="34" charset="0"/>
                          <a:cs typeface="Arial" panose="020B0604020202020204" pitchFamily="34" charset="0"/>
                        </a:rPr>
                        <a:t>Vegan Sausage / Vegan Mushroom, Tomato Bruschetta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082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82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82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82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Gill Sans MT Light" panose="020B0302020104020203" pitchFamily="34" charset="0"/>
                          <a:cs typeface="Arial" panose="020B0604020202020204" pitchFamily="34" charset="0"/>
                        </a:rPr>
                        <a:t>Vegan Sausage / Vegan Croissant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082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82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82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82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082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82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82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82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2926571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1" i="0" dirty="0">
                          <a:solidFill>
                            <a:schemeClr val="bg1"/>
                          </a:solidFill>
                          <a:latin typeface="Gill Sans MT Light" panose="020B0302020104020203" pitchFamily="34" charset="0"/>
                        </a:rPr>
                        <a:t>DAILY SPECIAL</a:t>
                      </a:r>
                    </a:p>
                    <a:p>
                      <a:pPr algn="ctr"/>
                      <a:endParaRPr lang="en-GB" sz="1000" b="1" i="0" dirty="0">
                        <a:solidFill>
                          <a:schemeClr val="bg1"/>
                        </a:solidFill>
                        <a:latin typeface="Gill Sans MT Light" panose="020B03020201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082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82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82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82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641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Gill Sans MT Light" panose="020B0302020104020203" pitchFamily="34" charset="0"/>
                          <a:cs typeface="Arial" panose="020B0604020202020204" pitchFamily="34" charset="0"/>
                        </a:rPr>
                        <a:t>Pain au Chocolat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082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82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82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82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Gill Sans MT Light" panose="020B0302020104020203" pitchFamily="34" charset="0"/>
                          <a:cs typeface="Arial" panose="020B0604020202020204" pitchFamily="34" charset="0"/>
                        </a:rPr>
                        <a:t>Smoothie Bowl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082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82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82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82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Gill Sans MT Light" panose="020B0302020104020203" pitchFamily="34" charset="0"/>
                          <a:cs typeface="Arial" panose="020B0604020202020204" pitchFamily="34" charset="0"/>
                        </a:rPr>
                        <a:t>Croissant </a:t>
                      </a:r>
                    </a:p>
                    <a:p>
                      <a:pPr algn="ctr" fontAlgn="b"/>
                      <a:endParaRPr lang="en-GB" sz="800" b="0" i="0" u="none" strike="noStrike" dirty="0">
                        <a:solidFill>
                          <a:schemeClr val="tx1"/>
                        </a:solidFill>
                        <a:effectLst/>
                        <a:latin typeface="Gill Sans MT Light" panose="020B0302020104020203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082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82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82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82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Gill Sans MT Light" panose="020B0302020104020203" pitchFamily="34" charset="0"/>
                          <a:cs typeface="Arial" panose="020B0604020202020204" pitchFamily="34" charset="0"/>
                        </a:rPr>
                        <a:t>Pain au Chocolate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082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82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82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82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Gill Sans MT Light" panose="020B0302020104020203" pitchFamily="34" charset="0"/>
                          <a:cs typeface="Arial" panose="020B0604020202020204" pitchFamily="34" charset="0"/>
                        </a:rPr>
                        <a:t>Fruits of the Forest Bowl 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Gill Sans MT Light" panose="020B0302020104020203" pitchFamily="34" charset="0"/>
                          <a:cs typeface="Arial" panose="020B0604020202020204" pitchFamily="34" charset="0"/>
                        </a:rPr>
                        <a:t>topped with Toasted Seeds &amp; Chocolate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082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82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82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82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Gill Sans MT Light" panose="020B0302020104020203" pitchFamily="34" charset="0"/>
                          <a:cs typeface="Arial" panose="020B0604020202020204" pitchFamily="34" charset="0"/>
                        </a:rPr>
                        <a:t>Croissant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082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82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82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82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082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82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82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82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5634544"/>
                  </a:ext>
                </a:extLst>
              </a:tr>
              <a:tr h="701336">
                <a:tc>
                  <a:txBody>
                    <a:bodyPr/>
                    <a:lstStyle/>
                    <a:p>
                      <a:pPr algn="ctr"/>
                      <a:r>
                        <a:rPr lang="en-GB" sz="1000" b="1" i="0" dirty="0">
                          <a:solidFill>
                            <a:schemeClr val="bg1"/>
                          </a:solidFill>
                          <a:latin typeface="Gill Sans MT Light" panose="020B0302020104020203" pitchFamily="34" charset="0"/>
                        </a:rPr>
                        <a:t>DAILY BREAKFAST ITEMS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082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82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82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82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641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Gill Sans MT Light" panose="020B0302020104020203" pitchFamily="34" charset="0"/>
                          <a:ea typeface="+mn-ea"/>
                          <a:cs typeface="Arial" panose="020B0604020202020204" pitchFamily="34" charset="0"/>
                        </a:rPr>
                        <a:t>Porridge Station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Gill Sans MT Light" panose="020B0302020104020203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Gill Sans MT Light" panose="020B0302020104020203" pitchFamily="34" charset="0"/>
                          <a:ea typeface="+mn-ea"/>
                          <a:cs typeface="Arial" panose="020B0604020202020204" pitchFamily="34" charset="0"/>
                        </a:rPr>
                        <a:t>Cereal Bar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Gill Sans MT Light" panose="020B0302020104020203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Gill Sans MT Light" panose="020B0302020104020203" pitchFamily="34" charset="0"/>
                          <a:ea typeface="+mn-ea"/>
                          <a:cs typeface="Arial" panose="020B0604020202020204" pitchFamily="34" charset="0"/>
                        </a:rPr>
                        <a:t>Yoghurt Station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Gill Sans MT Light" panose="020B0302020104020203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Gill Sans MT Light" panose="020B0302020104020203" pitchFamily="34" charset="0"/>
                          <a:ea typeface="+mn-ea"/>
                          <a:cs typeface="Arial" panose="020B0604020202020204" pitchFamily="34" charset="0"/>
                        </a:rPr>
                        <a:t>Toast &amp; Preserves</a:t>
                      </a:r>
                    </a:p>
                    <a:p>
                      <a:pPr algn="ctr"/>
                      <a:endParaRPr lang="en-GB" sz="800" b="0" dirty="0">
                        <a:solidFill>
                          <a:schemeClr val="tx1"/>
                        </a:solidFill>
                        <a:latin typeface="Gill Sans MT Light" panose="020B0302020104020203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082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82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82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82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Gill Sans MT Light" panose="020B0302020104020203" pitchFamily="34" charset="0"/>
                          <a:ea typeface="+mn-ea"/>
                          <a:cs typeface="Arial" panose="020B0604020202020204" pitchFamily="34" charset="0"/>
                        </a:rPr>
                        <a:t>Porridge Station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Gill Sans MT Light" panose="020B0302020104020203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Gill Sans MT Light" panose="020B0302020104020203" pitchFamily="34" charset="0"/>
                          <a:ea typeface="+mn-ea"/>
                          <a:cs typeface="Arial" panose="020B0604020202020204" pitchFamily="34" charset="0"/>
                        </a:rPr>
                        <a:t>Cereal Bar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Gill Sans MT Light" panose="020B0302020104020203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Gill Sans MT Light" panose="020B0302020104020203" pitchFamily="34" charset="0"/>
                          <a:ea typeface="+mn-ea"/>
                          <a:cs typeface="Arial" panose="020B0604020202020204" pitchFamily="34" charset="0"/>
                        </a:rPr>
                        <a:t>Yoghurt Station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Gill Sans MT Light" panose="020B0302020104020203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Gill Sans MT Light" panose="020B0302020104020203" pitchFamily="34" charset="0"/>
                          <a:ea typeface="+mn-ea"/>
                          <a:cs typeface="Arial" panose="020B0604020202020204" pitchFamily="34" charset="0"/>
                        </a:rPr>
                        <a:t>Toast &amp; Preserves</a:t>
                      </a:r>
                    </a:p>
                    <a:p>
                      <a:pPr algn="ctr"/>
                      <a:endParaRPr lang="en-GB" sz="800" b="0" dirty="0">
                        <a:solidFill>
                          <a:schemeClr val="tx1"/>
                        </a:solidFill>
                        <a:latin typeface="Gill Sans MT Light" panose="020B0302020104020203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082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82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82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82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Gill Sans MT Light" panose="020B0302020104020203" pitchFamily="34" charset="0"/>
                          <a:ea typeface="+mn-ea"/>
                          <a:cs typeface="Arial" panose="020B0604020202020204" pitchFamily="34" charset="0"/>
                        </a:rPr>
                        <a:t>Porridge Station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Gill Sans MT Light" panose="020B0302020104020203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Gill Sans MT Light" panose="020B0302020104020203" pitchFamily="34" charset="0"/>
                          <a:ea typeface="+mn-ea"/>
                          <a:cs typeface="Arial" panose="020B0604020202020204" pitchFamily="34" charset="0"/>
                        </a:rPr>
                        <a:t>Cereal Bar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Gill Sans MT Light" panose="020B0302020104020203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Gill Sans MT Light" panose="020B0302020104020203" pitchFamily="34" charset="0"/>
                          <a:ea typeface="+mn-ea"/>
                          <a:cs typeface="Arial" panose="020B0604020202020204" pitchFamily="34" charset="0"/>
                        </a:rPr>
                        <a:t>Granola Bar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Gill Sans MT Light" panose="020B0302020104020203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Gill Sans MT Light" panose="020B0302020104020203" pitchFamily="34" charset="0"/>
                          <a:ea typeface="+mn-ea"/>
                          <a:cs typeface="Arial" panose="020B0604020202020204" pitchFamily="34" charset="0"/>
                        </a:rPr>
                        <a:t>Toast &amp; Preserves</a:t>
                      </a:r>
                    </a:p>
                    <a:p>
                      <a:pPr algn="ctr"/>
                      <a:endParaRPr lang="en-GB" sz="800" b="0" dirty="0">
                        <a:solidFill>
                          <a:schemeClr val="tx1"/>
                        </a:solidFill>
                        <a:latin typeface="Gill Sans MT Light" panose="020B0302020104020203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082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82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82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82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Gill Sans MT Light" panose="020B0302020104020203" pitchFamily="34" charset="0"/>
                          <a:ea typeface="+mn-ea"/>
                          <a:cs typeface="Arial" panose="020B0604020202020204" pitchFamily="34" charset="0"/>
                        </a:rPr>
                        <a:t>Porridge Station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Gill Sans MT Light" panose="020B0302020104020203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Gill Sans MT Light" panose="020B0302020104020203" pitchFamily="34" charset="0"/>
                          <a:ea typeface="+mn-ea"/>
                          <a:cs typeface="Arial" panose="020B0604020202020204" pitchFamily="34" charset="0"/>
                        </a:rPr>
                        <a:t>Cereal Bar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Gill Sans MT Light" panose="020B0302020104020203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Gill Sans MT Light" panose="020B0302020104020203" pitchFamily="34" charset="0"/>
                          <a:ea typeface="+mn-ea"/>
                          <a:cs typeface="Arial" panose="020B0604020202020204" pitchFamily="34" charset="0"/>
                        </a:rPr>
                        <a:t>Yoghurt Station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Gill Sans MT Light" panose="020B0302020104020203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Gill Sans MT Light" panose="020B0302020104020203" pitchFamily="34" charset="0"/>
                          <a:ea typeface="+mn-ea"/>
                          <a:cs typeface="Arial" panose="020B0604020202020204" pitchFamily="34" charset="0"/>
                        </a:rPr>
                        <a:t>Toast &amp; Preserves</a:t>
                      </a:r>
                    </a:p>
                    <a:p>
                      <a:pPr algn="ctr"/>
                      <a:endParaRPr lang="en-GB" sz="800" b="0" dirty="0">
                        <a:solidFill>
                          <a:schemeClr val="tx1"/>
                        </a:solidFill>
                        <a:latin typeface="Gill Sans MT Light" panose="020B0302020104020203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082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82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82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82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Gill Sans MT Light" panose="020B0302020104020203" pitchFamily="34" charset="0"/>
                          <a:ea typeface="+mn-ea"/>
                          <a:cs typeface="Arial" panose="020B0604020202020204" pitchFamily="34" charset="0"/>
                        </a:rPr>
                        <a:t>Porridge Station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Gill Sans MT Light" panose="020B0302020104020203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Gill Sans MT Light" panose="020B0302020104020203" pitchFamily="34" charset="0"/>
                          <a:ea typeface="+mn-ea"/>
                          <a:cs typeface="Arial" panose="020B0604020202020204" pitchFamily="34" charset="0"/>
                        </a:rPr>
                        <a:t>Cereal Bar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Gill Sans MT Light" panose="020B0302020104020203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Gill Sans MT Light" panose="020B0302020104020203" pitchFamily="34" charset="0"/>
                          <a:ea typeface="+mn-ea"/>
                          <a:cs typeface="Arial" panose="020B0604020202020204" pitchFamily="34" charset="0"/>
                        </a:rPr>
                        <a:t>Yoghurt Station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Gill Sans MT Light" panose="020B0302020104020203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Gill Sans MT Light" panose="020B0302020104020203" pitchFamily="34" charset="0"/>
                          <a:ea typeface="+mn-ea"/>
                          <a:cs typeface="Arial" panose="020B0604020202020204" pitchFamily="34" charset="0"/>
                        </a:rPr>
                        <a:t>Toast &amp; Preserves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082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82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82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82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Gill Sans MT Light" panose="020B0302020104020203" pitchFamily="34" charset="0"/>
                          <a:ea typeface="+mn-ea"/>
                          <a:cs typeface="Arial" panose="020B0604020202020204" pitchFamily="34" charset="0"/>
                        </a:rPr>
                        <a:t>Porridge Station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Gill Sans MT Light" panose="020B0302020104020203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Gill Sans MT Light" panose="020B0302020104020203" pitchFamily="34" charset="0"/>
                          <a:ea typeface="+mn-ea"/>
                          <a:cs typeface="Arial" panose="020B0604020202020204" pitchFamily="34" charset="0"/>
                        </a:rPr>
                        <a:t>Cereal Bar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Gill Sans MT Light" panose="020B0302020104020203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Gill Sans MT Light" panose="020B0302020104020203" pitchFamily="34" charset="0"/>
                          <a:ea typeface="+mn-ea"/>
                          <a:cs typeface="Arial" panose="020B0604020202020204" pitchFamily="34" charset="0"/>
                        </a:rPr>
                        <a:t>Yoghurt Station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Gill Sans MT Light" panose="020B0302020104020203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Gill Sans MT Light" panose="020B0302020104020203" pitchFamily="34" charset="0"/>
                          <a:ea typeface="+mn-ea"/>
                          <a:cs typeface="Arial" panose="020B0604020202020204" pitchFamily="34" charset="0"/>
                        </a:rPr>
                        <a:t>Toast &amp; Preserves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082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82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82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82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Gill Sans MT Light" panose="020B0302020104020203" pitchFamily="34" charset="0"/>
                          <a:ea typeface="+mn-ea"/>
                          <a:cs typeface="Arial" panose="020B0604020202020204" pitchFamily="34" charset="0"/>
                        </a:rPr>
                        <a:t>Porridge Station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Gill Sans MT Light" panose="020B0302020104020203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Gill Sans MT Light" panose="020B0302020104020203" pitchFamily="34" charset="0"/>
                          <a:ea typeface="+mn-ea"/>
                          <a:cs typeface="Arial" panose="020B0604020202020204" pitchFamily="34" charset="0"/>
                        </a:rPr>
                        <a:t>Cereal Bar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Gill Sans MT Light" panose="020B0302020104020203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Gill Sans MT Light" panose="020B0302020104020203" pitchFamily="34" charset="0"/>
                          <a:ea typeface="+mn-ea"/>
                          <a:cs typeface="Arial" panose="020B0604020202020204" pitchFamily="34" charset="0"/>
                        </a:rPr>
                        <a:t>Yoghurt Station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Gill Sans MT Light" panose="020B0302020104020203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Gill Sans MT Light" panose="020B0302020104020203" pitchFamily="34" charset="0"/>
                          <a:ea typeface="+mn-ea"/>
                          <a:cs typeface="Arial" panose="020B0604020202020204" pitchFamily="34" charset="0"/>
                        </a:rPr>
                        <a:t>Toast &amp; Preserves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082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82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82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82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0977404"/>
                  </a:ext>
                </a:extLst>
              </a:tr>
              <a:tr h="310719">
                <a:tc>
                  <a:txBody>
                    <a:bodyPr/>
                    <a:lstStyle/>
                    <a:p>
                      <a:pPr algn="ctr"/>
                      <a:r>
                        <a:rPr lang="en-GB" sz="1000" b="1" i="0" dirty="0">
                          <a:solidFill>
                            <a:schemeClr val="bg1"/>
                          </a:solidFill>
                          <a:latin typeface="Gill Sans MT Light" panose="020B0302020104020203" pitchFamily="34" charset="0"/>
                        </a:rPr>
                        <a:t>FRUIT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082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82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82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82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641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Gill Sans MT Light" panose="020B0302020104020203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Gill Sans MT Light" panose="020B0302020104020203" pitchFamily="34" charset="0"/>
                          <a:ea typeface="+mn-ea"/>
                          <a:cs typeface="Arial" panose="020B0604020202020204" pitchFamily="34" charset="0"/>
                        </a:rPr>
                        <a:t>Whole Fruit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Gill Sans MT Light" panose="020B0302020104020203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082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82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82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82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Gill Sans MT Light" panose="020B0302020104020203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Gill Sans MT Light" panose="020B0302020104020203" pitchFamily="34" charset="0"/>
                          <a:ea typeface="+mn-ea"/>
                          <a:cs typeface="Arial" panose="020B0604020202020204" pitchFamily="34" charset="0"/>
                        </a:rPr>
                        <a:t>Whole Fruit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Gill Sans MT Light" panose="020B0302020104020203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082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82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82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82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Gill Sans MT Light" panose="020B0302020104020203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Gill Sans MT Light" panose="020B0302020104020203" pitchFamily="34" charset="0"/>
                          <a:ea typeface="+mn-ea"/>
                          <a:cs typeface="Arial" panose="020B0604020202020204" pitchFamily="34" charset="0"/>
                        </a:rPr>
                        <a:t>Whole Fruit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Gill Sans MT Light" panose="020B0302020104020203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082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82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82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82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Gill Sans MT Light" panose="020B0302020104020203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Gill Sans MT Light" panose="020B0302020104020203" pitchFamily="34" charset="0"/>
                          <a:ea typeface="+mn-ea"/>
                          <a:cs typeface="Arial" panose="020B0604020202020204" pitchFamily="34" charset="0"/>
                        </a:rPr>
                        <a:t>Whole Fruit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Gill Sans MT Light" panose="020B0302020104020203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082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82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82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82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Gill Sans MT Light" panose="020B0302020104020203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Gill Sans MT Light" panose="020B0302020104020203" pitchFamily="34" charset="0"/>
                          <a:ea typeface="+mn-ea"/>
                          <a:cs typeface="Arial" panose="020B0604020202020204" pitchFamily="34" charset="0"/>
                        </a:rPr>
                        <a:t>Whole Fruit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082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82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82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82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Gill Sans MT Light" panose="020B0302020104020203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Gill Sans MT Light" panose="020B0302020104020203" pitchFamily="34" charset="0"/>
                          <a:ea typeface="+mn-ea"/>
                          <a:cs typeface="Arial" panose="020B0604020202020204" pitchFamily="34" charset="0"/>
                        </a:rPr>
                        <a:t>Whole Fruit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082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82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82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82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Gill Sans MT Light" panose="020B0302020104020203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Gill Sans MT Light" panose="020B0302020104020203" pitchFamily="34" charset="0"/>
                          <a:ea typeface="+mn-ea"/>
                          <a:cs typeface="Arial" panose="020B0604020202020204" pitchFamily="34" charset="0"/>
                        </a:rPr>
                        <a:t>Whole Fruit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082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82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82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82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77556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30499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2FCD7C06-8D61-CB7D-853B-09E45F3F7D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426185" cy="1640113"/>
          </a:xfrm>
          <a:prstGeom prst="rect">
            <a:avLst/>
          </a:prstGeom>
        </p:spPr>
      </p:pic>
      <p:pic>
        <p:nvPicPr>
          <p:cNvPr id="2" name="Picture 1" descr="Text&#10;&#10;Description automatically generated">
            <a:extLst>
              <a:ext uri="{FF2B5EF4-FFF2-40B4-BE49-F238E27FC236}">
                <a16:creationId xmlns:a16="http://schemas.microsoft.com/office/drawing/2014/main" id="{DCC6260B-9E3E-1854-69C9-A9BF835254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1943" y="6498077"/>
            <a:ext cx="1002114" cy="244800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719D628D-79DE-A69F-0526-15753FF045F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740092" y="254705"/>
            <a:ext cx="2425816" cy="724296"/>
          </a:xfrm>
          <a:prstGeom prst="rect">
            <a:avLst/>
          </a:prstGeom>
        </p:spPr>
      </p:pic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16FE3793-DC2B-EF5D-2229-B32441D52D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4633629"/>
              </p:ext>
            </p:extLst>
          </p:nvPr>
        </p:nvGraphicFramePr>
        <p:xfrm>
          <a:off x="610542" y="939485"/>
          <a:ext cx="9180281" cy="58167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5529">
                  <a:extLst>
                    <a:ext uri="{9D8B030D-6E8A-4147-A177-3AD203B41FA5}">
                      <a16:colId xmlns:a16="http://schemas.microsoft.com/office/drawing/2014/main" val="1872024225"/>
                    </a:ext>
                  </a:extLst>
                </a:gridCol>
                <a:gridCol w="1047619">
                  <a:extLst>
                    <a:ext uri="{9D8B030D-6E8A-4147-A177-3AD203B41FA5}">
                      <a16:colId xmlns:a16="http://schemas.microsoft.com/office/drawing/2014/main" val="1793934144"/>
                    </a:ext>
                  </a:extLst>
                </a:gridCol>
                <a:gridCol w="1159521">
                  <a:extLst>
                    <a:ext uri="{9D8B030D-6E8A-4147-A177-3AD203B41FA5}">
                      <a16:colId xmlns:a16="http://schemas.microsoft.com/office/drawing/2014/main" val="3345603019"/>
                    </a:ext>
                  </a:extLst>
                </a:gridCol>
                <a:gridCol w="1093012">
                  <a:extLst>
                    <a:ext uri="{9D8B030D-6E8A-4147-A177-3AD203B41FA5}">
                      <a16:colId xmlns:a16="http://schemas.microsoft.com/office/drawing/2014/main" val="3054068587"/>
                    </a:ext>
                  </a:extLst>
                </a:gridCol>
                <a:gridCol w="1226034">
                  <a:extLst>
                    <a:ext uri="{9D8B030D-6E8A-4147-A177-3AD203B41FA5}">
                      <a16:colId xmlns:a16="http://schemas.microsoft.com/office/drawing/2014/main" val="730388520"/>
                    </a:ext>
                  </a:extLst>
                </a:gridCol>
                <a:gridCol w="1181555">
                  <a:extLst>
                    <a:ext uri="{9D8B030D-6E8A-4147-A177-3AD203B41FA5}">
                      <a16:colId xmlns:a16="http://schemas.microsoft.com/office/drawing/2014/main" val="108890227"/>
                    </a:ext>
                  </a:extLst>
                </a:gridCol>
                <a:gridCol w="1137490">
                  <a:extLst>
                    <a:ext uri="{9D8B030D-6E8A-4147-A177-3AD203B41FA5}">
                      <a16:colId xmlns:a16="http://schemas.microsoft.com/office/drawing/2014/main" val="743926315"/>
                    </a:ext>
                  </a:extLst>
                </a:gridCol>
                <a:gridCol w="1159521">
                  <a:extLst>
                    <a:ext uri="{9D8B030D-6E8A-4147-A177-3AD203B41FA5}">
                      <a16:colId xmlns:a16="http://schemas.microsoft.com/office/drawing/2014/main" val="2595732598"/>
                    </a:ext>
                  </a:extLst>
                </a:gridCol>
              </a:tblGrid>
              <a:tr h="234350">
                <a:tc>
                  <a:txBody>
                    <a:bodyPr/>
                    <a:lstStyle/>
                    <a:p>
                      <a:pPr algn="ctr"/>
                      <a:r>
                        <a:rPr lang="en-GB" sz="1000" b="1" i="0" u="none" dirty="0">
                          <a:solidFill>
                            <a:schemeClr val="bg1"/>
                          </a:solidFill>
                          <a:latin typeface="Gill Sans MT Light" panose="020B0302020104020203" pitchFamily="34" charset="0"/>
                        </a:rPr>
                        <a:t>WEEK ONE</a:t>
                      </a:r>
                    </a:p>
                  </a:txBody>
                  <a:tcPr anchor="ctr">
                    <a:lnL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4C35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i="0" u="none" kern="1200" dirty="0">
                          <a:solidFill>
                            <a:schemeClr val="bg1"/>
                          </a:solidFill>
                          <a:latin typeface="Gill Sans MT Light" panose="020B0302020104020203" pitchFamily="34" charset="0"/>
                          <a:ea typeface="+mn-ea"/>
                          <a:cs typeface="+mn-cs"/>
                        </a:rPr>
                        <a:t>MONDAY</a:t>
                      </a:r>
                    </a:p>
                  </a:txBody>
                  <a:tcPr anchor="ctr">
                    <a:lnL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4C35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i="0" u="none" dirty="0">
                          <a:solidFill>
                            <a:schemeClr val="bg1"/>
                          </a:solidFill>
                          <a:latin typeface="Gill Sans MT Light" panose="020B0302020104020203" pitchFamily="34" charset="0"/>
                        </a:rPr>
                        <a:t>TUESDAY</a:t>
                      </a:r>
                    </a:p>
                  </a:txBody>
                  <a:tcPr anchor="ctr">
                    <a:lnL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4C35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i="0" u="none" dirty="0">
                          <a:solidFill>
                            <a:schemeClr val="bg1"/>
                          </a:solidFill>
                          <a:latin typeface="Gill Sans MT Light" panose="020B0302020104020203" pitchFamily="34" charset="0"/>
                        </a:rPr>
                        <a:t>WEDNESDAY</a:t>
                      </a:r>
                    </a:p>
                  </a:txBody>
                  <a:tcPr anchor="ctr">
                    <a:lnL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4C35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i="0" u="none" dirty="0">
                          <a:solidFill>
                            <a:schemeClr val="bg1"/>
                          </a:solidFill>
                          <a:latin typeface="Gill Sans MT Light" panose="020B0302020104020203" pitchFamily="34" charset="0"/>
                        </a:rPr>
                        <a:t>THURSDAY</a:t>
                      </a:r>
                    </a:p>
                  </a:txBody>
                  <a:tcPr anchor="ctr">
                    <a:lnL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4C35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i="0" u="none" dirty="0">
                          <a:solidFill>
                            <a:schemeClr val="bg1"/>
                          </a:solidFill>
                          <a:latin typeface="Gill Sans MT Light" panose="020B0302020104020203" pitchFamily="34" charset="0"/>
                        </a:rPr>
                        <a:t>FRIDAY</a:t>
                      </a:r>
                    </a:p>
                  </a:txBody>
                  <a:tcPr anchor="ctr">
                    <a:lnL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4C35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i="0" u="none" dirty="0">
                          <a:solidFill>
                            <a:schemeClr val="bg1"/>
                          </a:solidFill>
                          <a:latin typeface="Gill Sans MT Light" panose="020B0302020104020203" pitchFamily="34" charset="0"/>
                        </a:rPr>
                        <a:t>SATURDAY</a:t>
                      </a:r>
                    </a:p>
                  </a:txBody>
                  <a:tcPr anchor="ctr">
                    <a:lnL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4C35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i="0" u="none" dirty="0">
                          <a:solidFill>
                            <a:schemeClr val="bg1"/>
                          </a:solidFill>
                          <a:latin typeface="Gill Sans MT Light" panose="020B0302020104020203" pitchFamily="34" charset="0"/>
                        </a:rPr>
                        <a:t>SUNDAY</a:t>
                      </a:r>
                    </a:p>
                  </a:txBody>
                  <a:tcPr anchor="ctr">
                    <a:lnL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4C35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9912350"/>
                  </a:ext>
                </a:extLst>
              </a:tr>
              <a:tr h="468701">
                <a:tc>
                  <a:txBody>
                    <a:bodyPr/>
                    <a:lstStyle/>
                    <a:p>
                      <a:pPr algn="ctr"/>
                      <a:r>
                        <a:rPr lang="en-GB" sz="1000" b="1" i="0" dirty="0">
                          <a:solidFill>
                            <a:schemeClr val="bg1"/>
                          </a:solidFill>
                          <a:latin typeface="Gill Sans MT Light" panose="020B0302020104020203" pitchFamily="34" charset="0"/>
                        </a:rPr>
                        <a:t>SOUP </a:t>
                      </a:r>
                    </a:p>
                  </a:txBody>
                  <a:tcPr anchor="ctr">
                    <a:lnL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4C35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latin typeface="Gill Sans MT Light" panose="020B0302020104020203" pitchFamily="34" charset="0"/>
                        </a:rPr>
                        <a:t>Broccoli &amp; Stilton Soup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latin typeface="Gill Sans MT Light" panose="020B0302020104020203" pitchFamily="34" charset="0"/>
                        </a:rPr>
                        <a:t>Wholemeal Seeded Bread 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solidFill>
                            <a:schemeClr val="tx1"/>
                          </a:solidFill>
                          <a:latin typeface="Gill Sans MT Light" panose="020B0302020104020203" pitchFamily="34" charset="0"/>
                        </a:rPr>
                        <a:t>Tomato Soup </a:t>
                      </a:r>
                    </a:p>
                    <a:p>
                      <a:pPr algn="ctr"/>
                      <a:r>
                        <a:rPr lang="en-GB" sz="800" dirty="0">
                          <a:solidFill>
                            <a:schemeClr val="tx1"/>
                          </a:solidFill>
                          <a:latin typeface="Gill Sans MT Light" panose="020B0302020104020203" pitchFamily="34" charset="0"/>
                        </a:rPr>
                        <a:t>Garlic Focaccia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solidFill>
                            <a:schemeClr val="tx1"/>
                          </a:solidFill>
                          <a:latin typeface="Gill Sans MT Light" panose="020B0302020104020203" pitchFamily="34" charset="0"/>
                        </a:rPr>
                        <a:t>French Onion Soup </a:t>
                      </a:r>
                    </a:p>
                    <a:p>
                      <a:pPr algn="ctr"/>
                      <a:r>
                        <a:rPr lang="en-GB" sz="800" dirty="0">
                          <a:solidFill>
                            <a:schemeClr val="tx1"/>
                          </a:solidFill>
                          <a:latin typeface="Gill Sans MT Light" panose="020B0302020104020203" pitchFamily="34" charset="0"/>
                        </a:rPr>
                        <a:t>Cheese Bread 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latin typeface="Gill Sans MT Light" panose="020B0302020104020203" pitchFamily="34" charset="0"/>
                        </a:rPr>
                        <a:t>Sweet Potato &amp;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latin typeface="Gill Sans MT Light" panose="020B0302020104020203" pitchFamily="34" charset="0"/>
                        </a:rPr>
                        <a:t> Red Pepper Soup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latin typeface="Gill Sans MT Light" panose="020B0302020104020203" pitchFamily="34" charset="0"/>
                        </a:rPr>
                        <a:t>Basil Bread </a:t>
                      </a:r>
                    </a:p>
                    <a:p>
                      <a:pPr algn="ctr"/>
                      <a:endParaRPr lang="en-GB" sz="800" dirty="0">
                        <a:solidFill>
                          <a:schemeClr val="tx1"/>
                        </a:solidFill>
                        <a:latin typeface="Gill Sans MT Light" panose="020B0302020104020203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kern="1200" dirty="0">
                          <a:solidFill>
                            <a:schemeClr val="tx1"/>
                          </a:solidFill>
                          <a:latin typeface="Gill Sans MT Light" panose="020B0302020104020203" pitchFamily="34" charset="0"/>
                          <a:ea typeface="+mn-ea"/>
                          <a:cs typeface="+mn-cs"/>
                        </a:rPr>
                        <a:t>Red Lentil Soup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kern="1200" dirty="0">
                          <a:solidFill>
                            <a:schemeClr val="tx1"/>
                          </a:solidFill>
                          <a:latin typeface="Gill Sans MT Light" panose="020B0302020104020203" pitchFamily="34" charset="0"/>
                          <a:ea typeface="+mn-ea"/>
                          <a:cs typeface="+mn-cs"/>
                        </a:rPr>
                        <a:t>Wholemeal Bread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800" b="0" i="0" u="none" strike="noStrike" dirty="0">
                        <a:solidFill>
                          <a:schemeClr val="tx1"/>
                        </a:solidFill>
                        <a:effectLst/>
                        <a:latin typeface="Gill Sans MT Light" panose="020B0302020104020203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9">
                  <a:txBody>
                    <a:bodyPr/>
                    <a:lstStyle/>
                    <a:p>
                      <a:pPr algn="ctr"/>
                      <a:endParaRPr lang="en-GB" sz="800" b="0" dirty="0">
                        <a:solidFill>
                          <a:schemeClr val="tx1"/>
                        </a:solidFill>
                        <a:latin typeface="Gill Sans MT Light" panose="020B0302020104020203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8912788"/>
                  </a:ext>
                </a:extLst>
              </a:tr>
              <a:tr h="468701">
                <a:tc>
                  <a:txBody>
                    <a:bodyPr/>
                    <a:lstStyle/>
                    <a:p>
                      <a:pPr algn="ctr"/>
                      <a:r>
                        <a:rPr lang="en-GB" sz="1000" b="1" i="0" dirty="0">
                          <a:solidFill>
                            <a:schemeClr val="bg1"/>
                          </a:solidFill>
                          <a:latin typeface="Gill Sans MT Light" panose="020B0302020104020203" pitchFamily="34" charset="0"/>
                        </a:rPr>
                        <a:t>MAIN COURSE ONE</a:t>
                      </a:r>
                    </a:p>
                  </a:txBody>
                  <a:tcPr anchor="ctr">
                    <a:lnL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4C35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Gill Sans MT Light" panose="020B0302020104020203" pitchFamily="34" charset="0"/>
                        </a:rPr>
                        <a:t>Chilli Beef Con Carne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Gill Sans MT Light" panose="020B0302020104020203" pitchFamily="34" charset="0"/>
                        </a:rPr>
                        <a:t>With </a:t>
                      </a:r>
                      <a:r>
                        <a:rPr lang="en-GB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Gill Sans MT Light" panose="020B0302020104020203" pitchFamily="34" charset="0"/>
                        </a:rPr>
                        <a:t>Turmeric Rice </a:t>
                      </a:r>
                    </a:p>
                    <a:p>
                      <a:pPr algn="ctr"/>
                      <a:r>
                        <a:rPr lang="en-GB" sz="8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Gill Sans MT Light" panose="020B0302020104020203" pitchFamily="34" charset="0"/>
                        </a:rPr>
                        <a:t> 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Gill Sans MT Light" panose="020B0302020104020203" pitchFamily="34" charset="0"/>
                        </a:rPr>
                        <a:t>BBQ Char Sui </a:t>
                      </a:r>
                    </a:p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Gill Sans MT Light" panose="020B0302020104020203" pitchFamily="34" charset="0"/>
                        </a:rPr>
                        <a:t>Shredded Pork 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Gill Sans MT Light" panose="020B0302020104020203" pitchFamily="34" charset="0"/>
                        </a:rPr>
                        <a:t>Spaghetti with </a:t>
                      </a:r>
                    </a:p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Gill Sans MT Light" panose="020B0302020104020203" pitchFamily="34" charset="0"/>
                        </a:rPr>
                        <a:t>Creamy Tuscan Chicken</a:t>
                      </a:r>
                    </a:p>
                    <a:p>
                      <a:pPr algn="ctr" fontAlgn="ctr"/>
                      <a:endParaRPr lang="en-GB" sz="800" b="0" i="0" u="none" strike="noStrike" dirty="0">
                        <a:solidFill>
                          <a:schemeClr val="tx1"/>
                        </a:solidFill>
                        <a:effectLst/>
                        <a:latin typeface="Gill Sans MT Light" panose="020B0302020104020203" pitchFamily="34" charset="0"/>
                      </a:endParaRPr>
                    </a:p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Gill Sans MT Light" panose="020B0302020104020203" pitchFamily="34" charset="0"/>
                        </a:rPr>
                        <a:t>Vegan Creamy Butternut Carbonara  </a:t>
                      </a:r>
                    </a:p>
                    <a:p>
                      <a:pPr algn="ctr" fontAlgn="ctr"/>
                      <a:endParaRPr lang="en-GB" sz="800" b="0" i="0" u="none" strike="noStrike" dirty="0">
                        <a:solidFill>
                          <a:schemeClr val="tx1"/>
                        </a:solidFill>
                        <a:effectLst/>
                        <a:latin typeface="Gill Sans MT Light" panose="020B0302020104020203" pitchFamily="34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Gill Sans MT Light" panose="020B0302020104020203" pitchFamily="34" charset="0"/>
                        </a:rPr>
                        <a:t>Fiery Red Pepper Pesto</a:t>
                      </a:r>
                    </a:p>
                    <a:p>
                      <a:pPr algn="ctr" fontAlgn="ctr"/>
                      <a:endParaRPr lang="en-GB" sz="800" b="0" i="0" u="none" strike="noStrike" dirty="0">
                        <a:solidFill>
                          <a:schemeClr val="tx1"/>
                        </a:solidFill>
                        <a:effectLst/>
                        <a:latin typeface="Gill Sans MT Light" panose="020B0302020104020203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Gill Sans MT Light" panose="020B0302020104020203" pitchFamily="34" charset="0"/>
                        </a:rPr>
                        <a:t>Citrus Glazed Roast Turkey Breast </a:t>
                      </a:r>
                    </a:p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Gill Sans MT Light" panose="020B0302020104020203" pitchFamily="34" charset="0"/>
                        </a:rPr>
                        <a:t>with Rosemary Gravy </a:t>
                      </a:r>
                    </a:p>
                    <a:p>
                      <a:pPr algn="ctr" fontAlgn="b"/>
                      <a:endParaRPr lang="en-GB" sz="800" b="0" i="0" u="none" strike="noStrike" dirty="0">
                        <a:solidFill>
                          <a:schemeClr val="tx1"/>
                        </a:solidFill>
                        <a:effectLst/>
                        <a:latin typeface="Gill Sans MT Light" panose="020B0302020104020203" pitchFamily="34" charset="0"/>
                      </a:endParaRPr>
                    </a:p>
                    <a:p>
                      <a:pPr algn="ctr" fontAlgn="ctr"/>
                      <a:endParaRPr lang="en-GB" sz="800" b="0" i="0" u="none" strike="noStrike" dirty="0">
                        <a:solidFill>
                          <a:schemeClr val="tx1"/>
                        </a:solidFill>
                        <a:effectLst/>
                        <a:latin typeface="Gill Sans MT Light" panose="020B0302020104020203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Gill Sans MT Light" panose="020B0302020104020203" pitchFamily="34" charset="0"/>
                        </a:rPr>
                        <a:t>Piri </a:t>
                      </a:r>
                      <a:r>
                        <a:rPr lang="en-GB" sz="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Gill Sans MT Light" panose="020B0302020104020203" pitchFamily="34" charset="0"/>
                        </a:rPr>
                        <a:t>Piri</a:t>
                      </a:r>
                      <a:r>
                        <a:rPr lang="en-GB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Gill Sans MT Light" panose="020B0302020104020203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GB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Gill Sans MT Light" panose="020B0302020104020203" pitchFamily="34" charset="0"/>
                        </a:rPr>
                        <a:t>Chicken Burger </a:t>
                      </a:r>
                    </a:p>
                    <a:p>
                      <a:pPr algn="ctr"/>
                      <a:r>
                        <a:rPr lang="en-GB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Gill Sans MT Light" panose="020B0302020104020203" pitchFamily="34" charset="0"/>
                        </a:rPr>
                        <a:t>in a Soft Bun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solidFill>
                            <a:schemeClr val="tx1"/>
                          </a:solidFill>
                          <a:latin typeface="Gill Sans MT Light" panose="020B0302020104020203" pitchFamily="34" charset="0"/>
                        </a:rPr>
                        <a:t>Beef Bolognaise Pasta Bake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840" b="0" dirty="0">
                        <a:solidFill>
                          <a:schemeClr val="tx1"/>
                        </a:solidFill>
                        <a:latin typeface="Gill Sans MT Light" panose="020B0302020104020203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DA6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6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6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6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8424781"/>
                  </a:ext>
                </a:extLst>
              </a:tr>
              <a:tr h="468701">
                <a:tc>
                  <a:txBody>
                    <a:bodyPr/>
                    <a:lstStyle/>
                    <a:p>
                      <a:pPr algn="ctr"/>
                      <a:r>
                        <a:rPr lang="en-GB" sz="1000" b="1" i="0">
                          <a:solidFill>
                            <a:schemeClr val="bg1"/>
                          </a:solidFill>
                          <a:latin typeface="Gill Sans MT Light" panose="020B0302020104020203" pitchFamily="34" charset="0"/>
                        </a:rPr>
                        <a:t>MAIN COURSE TWO</a:t>
                      </a:r>
                      <a:endParaRPr lang="en-GB" sz="1000" b="1" i="0" dirty="0">
                        <a:solidFill>
                          <a:schemeClr val="bg1"/>
                        </a:solidFill>
                        <a:latin typeface="Gill Sans MT Light" panose="020B03020201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4C35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Gill Sans MT Light" panose="020B0302020104020203" pitchFamily="34" charset="0"/>
                        </a:rPr>
                        <a:t>Vegan Chilli </a:t>
                      </a:r>
                    </a:p>
                    <a:p>
                      <a:pPr algn="ctr"/>
                      <a:r>
                        <a:rPr lang="en-GB" sz="8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Gill Sans MT Light" panose="020B0302020104020203" pitchFamily="34" charset="0"/>
                        </a:rPr>
                        <a:t>With Turmeric Rice 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Gill Sans MT Light" panose="020B0302020104020203" pitchFamily="34" charset="0"/>
                        </a:rPr>
                        <a:t>BBQ Char Sui Tofu 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Gill Sans MT Light" panose="020B0302020104020203" pitchFamily="34" charset="0"/>
                        </a:rPr>
                        <a:t>Pea &amp; Goats </a:t>
                      </a:r>
                    </a:p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Gill Sans MT Light" panose="020B0302020104020203" pitchFamily="34" charset="0"/>
                        </a:rPr>
                        <a:t>Cheese Risotto 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Gill Sans MT Light" panose="020B0302020104020203" pitchFamily="34" charset="0"/>
                        </a:rPr>
                        <a:t>Piri </a:t>
                      </a:r>
                      <a:r>
                        <a:rPr lang="en-GB" sz="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Gill Sans MT Light" panose="020B0302020104020203" pitchFamily="34" charset="0"/>
                        </a:rPr>
                        <a:t>Piri</a:t>
                      </a:r>
                      <a:r>
                        <a:rPr lang="en-GB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Gill Sans MT Light" panose="020B0302020104020203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GB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Gill Sans MT Light" panose="020B0302020104020203" pitchFamily="34" charset="0"/>
                        </a:rPr>
                        <a:t>Mixed Bean Burger </a:t>
                      </a:r>
                    </a:p>
                    <a:p>
                      <a:pPr algn="ctr"/>
                      <a:r>
                        <a:rPr lang="en-GB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Gill Sans MT Light" panose="020B0302020104020203" pitchFamily="34" charset="0"/>
                        </a:rPr>
                        <a:t>in a Soft Bun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solidFill>
                            <a:schemeClr val="tx1"/>
                          </a:solidFill>
                          <a:latin typeface="Gill Sans MT Light" panose="020B0302020104020203" pitchFamily="34" charset="0"/>
                        </a:rPr>
                        <a:t>Vegan Bolognaise Pasta Bake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0834237"/>
                  </a:ext>
                </a:extLst>
              </a:tr>
              <a:tr h="853565">
                <a:tc>
                  <a:txBody>
                    <a:bodyPr/>
                    <a:lstStyle/>
                    <a:p>
                      <a:pPr algn="ctr"/>
                      <a:r>
                        <a:rPr lang="en-GB" sz="1000" b="1" i="0" dirty="0">
                          <a:solidFill>
                            <a:schemeClr val="bg1"/>
                          </a:solidFill>
                          <a:latin typeface="Gill Sans MT Light" panose="020B0302020104020203" pitchFamily="34" charset="0"/>
                        </a:rPr>
                        <a:t>ON THE SIDE </a:t>
                      </a:r>
                    </a:p>
                  </a:txBody>
                  <a:tcPr anchor="ctr">
                    <a:lnL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4C35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Gill Sans MT Light" panose="020B0302020104020203" pitchFamily="34" charset="0"/>
                        </a:rPr>
                        <a:t>Avocado Sour Cream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Gill Sans MT Light" panose="020B0302020104020203" pitchFamily="34" charset="0"/>
                        </a:rPr>
                        <a:t>Mexican Corn &amp; Black Bean Salad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Gill Sans MT Light" panose="020B0302020104020203" pitchFamily="34" charset="0"/>
                        </a:rPr>
                        <a:t>Corn Bread Muffins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solidFill>
                            <a:schemeClr val="tx1"/>
                          </a:solidFill>
                          <a:latin typeface="Gill Sans MT Light" panose="020B0302020104020203" pitchFamily="34" charset="0"/>
                        </a:rPr>
                        <a:t>Chop Suey Noodles with Chilli &amp; Spring Onions </a:t>
                      </a:r>
                    </a:p>
                    <a:p>
                      <a:pPr algn="ctr"/>
                      <a:r>
                        <a:rPr lang="en-GB" sz="800" dirty="0">
                          <a:solidFill>
                            <a:schemeClr val="tx1"/>
                          </a:solidFill>
                          <a:latin typeface="Gill Sans MT Light" panose="020B0302020104020203" pitchFamily="34" charset="0"/>
                        </a:rPr>
                        <a:t>Prawn Crackers </a:t>
                      </a:r>
                    </a:p>
                    <a:p>
                      <a:pPr algn="ctr"/>
                      <a:r>
                        <a:rPr lang="en-GB" sz="800" dirty="0">
                          <a:solidFill>
                            <a:schemeClr val="tx1"/>
                          </a:solidFill>
                          <a:latin typeface="Gill Sans MT Light" panose="020B0302020104020203" pitchFamily="34" charset="0"/>
                        </a:rPr>
                        <a:t>Stir Fried Vegetables 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Gill Sans MT Light" panose="020B0302020104020203" pitchFamily="34" charset="0"/>
                        </a:rPr>
                        <a:t>Leafy Green Salad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Gill Sans MT Light" panose="020B0302020104020203" pitchFamily="34" charset="0"/>
                        </a:rPr>
                        <a:t>with Basil &amp; Balsamic Vinaigrette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Gill Sans MT Light" panose="020B0302020104020203" pitchFamily="34" charset="0"/>
                        </a:rPr>
                        <a:t>Roasted Peppers &amp; Onions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Gill Sans MT Light" panose="020B0302020104020203" pitchFamily="34" charset="0"/>
                        </a:rPr>
                        <a:t>Garlic &amp; Herb Focaccia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Gill Sans MT Light" panose="020B0302020104020203" pitchFamily="34" charset="0"/>
                        </a:rPr>
                        <a:t>Roasted New Potatoes </a:t>
                      </a:r>
                    </a:p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Gill Sans MT Light" panose="020B0302020104020203" pitchFamily="34" charset="0"/>
                        </a:rPr>
                        <a:t>Cauliflower &amp; Broccoli Mornay </a:t>
                      </a:r>
                    </a:p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Gill Sans MT Light" panose="020B0302020104020203" pitchFamily="34" charset="0"/>
                        </a:rPr>
                        <a:t>Sauteed Carrots 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Gill Sans MT Light" panose="020B0302020104020203" pitchFamily="34" charset="0"/>
                        </a:rPr>
                        <a:t>Piri </a:t>
                      </a:r>
                      <a:r>
                        <a:rPr lang="en-GB" sz="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Gill Sans MT Light" panose="020B0302020104020203" pitchFamily="34" charset="0"/>
                        </a:rPr>
                        <a:t>Piri</a:t>
                      </a:r>
                      <a:r>
                        <a:rPr lang="en-GB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Gill Sans MT Light" panose="020B0302020104020203" pitchFamily="34" charset="0"/>
                        </a:rPr>
                        <a:t> Fries </a:t>
                      </a:r>
                    </a:p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Gill Sans MT Light" panose="020B0302020104020203" pitchFamily="34" charset="0"/>
                        </a:rPr>
                        <a:t>Corn Cob </a:t>
                      </a:r>
                    </a:p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Gill Sans MT Light" panose="020B0302020104020203" pitchFamily="34" charset="0"/>
                        </a:rPr>
                        <a:t>Mango &amp; Jalapeno Slaw</a:t>
                      </a:r>
                    </a:p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Gill Sans MT Light" panose="020B0302020104020203" pitchFamily="34" charset="0"/>
                        </a:rPr>
                        <a:t>Avocado Mayonnaise  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solidFill>
                            <a:schemeClr val="tx1"/>
                          </a:solidFill>
                          <a:latin typeface="Gill Sans MT Light" panose="020B0302020104020203" pitchFamily="34" charset="0"/>
                        </a:rPr>
                        <a:t>Steamed Peas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latin typeface="Gill Sans MT Light" panose="020B0302020104020203" pitchFamily="34" charset="0"/>
                        </a:rPr>
                        <a:t>Garlic Bread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latin typeface="Gill Sans MT Light" panose="020B0302020104020203" pitchFamily="34" charset="0"/>
                        </a:rPr>
                        <a:t>House Salad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1589320"/>
                  </a:ext>
                </a:extLst>
              </a:tr>
              <a:tr h="1023395">
                <a:tc>
                  <a:txBody>
                    <a:bodyPr/>
                    <a:lstStyle/>
                    <a:p>
                      <a:pPr algn="ctr"/>
                      <a:r>
                        <a:rPr lang="en-GB" sz="1000" b="1" i="0" dirty="0">
                          <a:solidFill>
                            <a:schemeClr val="bg1"/>
                          </a:solidFill>
                          <a:latin typeface="Gill Sans MT Light" panose="020B0302020104020203" pitchFamily="34" charset="0"/>
                        </a:rPr>
                        <a:t>STREET FOOD </a:t>
                      </a:r>
                    </a:p>
                  </a:txBody>
                  <a:tcPr anchor="ctr">
                    <a:lnL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4C35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Gill Sans MT Light" panose="020B0302020104020203" pitchFamily="34" charset="0"/>
                        </a:rPr>
                        <a:t>Buddha Bowl: </a:t>
                      </a:r>
                    </a:p>
                    <a:p>
                      <a:pPr algn="ctr"/>
                      <a:r>
                        <a:rPr lang="en-GB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Gill Sans MT Light" panose="020B0302020104020203" pitchFamily="34" charset="0"/>
                        </a:rPr>
                        <a:t>Pulled Katsu Jackfruit </a:t>
                      </a:r>
                    </a:p>
                    <a:p>
                      <a:pPr algn="ctr"/>
                      <a:r>
                        <a:rPr lang="en-GB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Gill Sans MT Light" panose="020B0302020104020203" pitchFamily="34" charset="0"/>
                        </a:rPr>
                        <a:t>Shredded Carrot</a:t>
                      </a:r>
                    </a:p>
                    <a:p>
                      <a:pPr algn="ctr"/>
                      <a:r>
                        <a:rPr lang="en-GB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Gill Sans MT Light" panose="020B0302020104020203" pitchFamily="34" charset="0"/>
                        </a:rPr>
                        <a:t>Pickled Sliced Peppers</a:t>
                      </a:r>
                    </a:p>
                    <a:p>
                      <a:pPr algn="ctr"/>
                      <a:r>
                        <a:rPr lang="en-GB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Gill Sans MT Light" panose="020B0302020104020203" pitchFamily="34" charset="0"/>
                        </a:rPr>
                        <a:t>Sticky Rice </a:t>
                      </a:r>
                    </a:p>
                    <a:p>
                      <a:pPr algn="ctr"/>
                      <a:r>
                        <a:rPr lang="en-GB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Gill Sans MT Light" panose="020B0302020104020203" pitchFamily="34" charset="0"/>
                        </a:rPr>
                        <a:t>Spiced Roasted Sweet Potato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Gill Sans MT Light" panose="020B0302020104020203" pitchFamily="34" charset="0"/>
                        </a:rPr>
                        <a:t>Soy &amp; Ginger Dressing </a:t>
                      </a:r>
                    </a:p>
                    <a:p>
                      <a:pPr algn="ctr"/>
                      <a:endParaRPr lang="en-GB" sz="800" b="0" i="0" u="none" strike="noStrike" dirty="0">
                        <a:solidFill>
                          <a:schemeClr val="tx1"/>
                        </a:solidFill>
                        <a:effectLst/>
                        <a:latin typeface="Gill Sans MT Light" panose="020B0302020104020203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solidFill>
                            <a:schemeClr val="tx1"/>
                          </a:solidFill>
                          <a:latin typeface="Gill Sans MT Light" panose="020B0302020104020203" pitchFamily="34" charset="0"/>
                        </a:rPr>
                        <a:t>Mixed Bean Enchiladas </a:t>
                      </a:r>
                    </a:p>
                    <a:p>
                      <a:pPr algn="ctr"/>
                      <a:r>
                        <a:rPr lang="en-GB" sz="800" dirty="0">
                          <a:solidFill>
                            <a:schemeClr val="tx1"/>
                          </a:solidFill>
                          <a:latin typeface="Gill Sans MT Light" panose="020B0302020104020203" pitchFamily="34" charset="0"/>
                        </a:rPr>
                        <a:t>with Tomato Salsa </a:t>
                      </a:r>
                    </a:p>
                    <a:p>
                      <a:pPr algn="ctr"/>
                      <a:r>
                        <a:rPr lang="en-GB" sz="800" dirty="0">
                          <a:solidFill>
                            <a:schemeClr val="tx1"/>
                          </a:solidFill>
                          <a:latin typeface="Gill Sans MT Light" panose="020B0302020104020203" pitchFamily="34" charset="0"/>
                        </a:rPr>
                        <a:t>Refried Beans </a:t>
                      </a:r>
                    </a:p>
                    <a:p>
                      <a:pPr algn="ctr"/>
                      <a:r>
                        <a:rPr lang="en-GB" sz="800" dirty="0">
                          <a:solidFill>
                            <a:schemeClr val="tx1"/>
                          </a:solidFill>
                          <a:latin typeface="Gill Sans MT Light" panose="020B0302020104020203" pitchFamily="34" charset="0"/>
                        </a:rPr>
                        <a:t>Charred Corn </a:t>
                      </a:r>
                    </a:p>
                    <a:p>
                      <a:pPr algn="ctr"/>
                      <a:r>
                        <a:rPr lang="en-GB" sz="800" dirty="0">
                          <a:solidFill>
                            <a:schemeClr val="tx1"/>
                          </a:solidFill>
                          <a:latin typeface="Gill Sans MT Light" panose="020B0302020104020203" pitchFamily="34" charset="0"/>
                        </a:rPr>
                        <a:t>Mixed Salad </a:t>
                      </a:r>
                    </a:p>
                    <a:p>
                      <a:pPr algn="ctr"/>
                      <a:endParaRPr lang="en-GB" sz="800" b="0" i="0" u="none" strike="noStrike" dirty="0">
                        <a:solidFill>
                          <a:schemeClr val="tx1"/>
                        </a:solidFill>
                        <a:effectLst/>
                        <a:latin typeface="Gill Sans MT Light" panose="020B0302020104020203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solidFill>
                            <a:schemeClr val="tx1"/>
                          </a:solidFill>
                          <a:latin typeface="Gill Sans MT Light" panose="020B0302020104020203" pitchFamily="34" charset="0"/>
                        </a:rPr>
                        <a:t>Kung Poa Pulled</a:t>
                      </a:r>
                    </a:p>
                    <a:p>
                      <a:pPr algn="ctr"/>
                      <a:r>
                        <a:rPr lang="en-GB" sz="800" dirty="0">
                          <a:solidFill>
                            <a:schemeClr val="tx1"/>
                          </a:solidFill>
                          <a:latin typeface="Gill Sans MT Light" panose="020B0302020104020203" pitchFamily="34" charset="0"/>
                        </a:rPr>
                        <a:t> Pork Bao Bun</a:t>
                      </a:r>
                    </a:p>
                    <a:p>
                      <a:pPr algn="ctr"/>
                      <a:endParaRPr lang="en-GB" sz="800" dirty="0">
                        <a:solidFill>
                          <a:schemeClr val="tx1"/>
                        </a:solidFill>
                        <a:latin typeface="Gill Sans MT Light" panose="020B0302020104020203" pitchFamily="34" charset="0"/>
                      </a:endParaRPr>
                    </a:p>
                    <a:p>
                      <a:pPr algn="ctr"/>
                      <a:r>
                        <a:rPr lang="en-GB" sz="800" dirty="0">
                          <a:solidFill>
                            <a:schemeClr val="tx1"/>
                          </a:solidFill>
                          <a:latin typeface="Gill Sans MT Light" panose="020B0302020104020203" pitchFamily="34" charset="0"/>
                        </a:rPr>
                        <a:t>Egg Fried Rice</a:t>
                      </a:r>
                    </a:p>
                    <a:p>
                      <a:pPr algn="ctr"/>
                      <a:r>
                        <a:rPr lang="en-GB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Gill Sans MT Light" panose="020B0302020104020203" pitchFamily="34" charset="0"/>
                        </a:rPr>
                        <a:t>Shredded Pickled Vegetables 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 b="0" i="0" u="none" strike="noStrike" dirty="0">
                        <a:solidFill>
                          <a:schemeClr val="tx1"/>
                        </a:solidFill>
                        <a:effectLst/>
                        <a:latin typeface="Gill Sans MT Light" panose="020B0302020104020203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Gill Sans MT Light" panose="020B0302020104020203" pitchFamily="34" charset="0"/>
                        </a:rPr>
                        <a:t>Seafood </a:t>
                      </a:r>
                      <a:r>
                        <a:rPr lang="en-GB" sz="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Gill Sans MT Light" panose="020B0302020104020203" pitchFamily="34" charset="0"/>
                        </a:rPr>
                        <a:t>Fideua</a:t>
                      </a:r>
                      <a:endParaRPr lang="en-GB" sz="800" b="0" i="0" u="none" strike="noStrike" dirty="0">
                        <a:solidFill>
                          <a:schemeClr val="tx1"/>
                        </a:solidFill>
                        <a:effectLst/>
                        <a:latin typeface="Gill Sans MT Light" panose="020B0302020104020203" pitchFamily="34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Gill Sans MT Light" panose="020B0302020104020203" pitchFamily="34" charset="0"/>
                        </a:rPr>
                        <a:t>(Paella made with Orzo)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Gill Sans MT Light" panose="020B0302020104020203" pitchFamily="34" charset="0"/>
                        </a:rPr>
                        <a:t>Served with Crusty Bread &amp; Rocket Tomato &amp; Onion Salad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Gill Sans MT Light" panose="020B0302020104020203" pitchFamily="34" charset="0"/>
                        </a:rPr>
                        <a:t>N/A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Gill Sans MT Light" panose="020B0302020104020203" pitchFamily="34" charset="0"/>
                        </a:rPr>
                        <a:t>N/A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40" b="0" dirty="0">
                        <a:solidFill>
                          <a:schemeClr val="tx1"/>
                        </a:solidFill>
                        <a:latin typeface="Gill Sans MT Light" panose="020B0302020104020203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6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6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3788355"/>
                  </a:ext>
                </a:extLst>
              </a:tr>
              <a:tr h="790933">
                <a:tc>
                  <a:txBody>
                    <a:bodyPr/>
                    <a:lstStyle/>
                    <a:p>
                      <a:pPr algn="ctr"/>
                      <a:r>
                        <a:rPr lang="en-GB" sz="1000" b="1" i="0" dirty="0">
                          <a:solidFill>
                            <a:schemeClr val="bg1"/>
                          </a:solidFill>
                          <a:latin typeface="Gill Sans MT Light" panose="020B0302020104020203" pitchFamily="34" charset="0"/>
                        </a:rPr>
                        <a:t>JACKET POTATO / PASTA BAR </a:t>
                      </a:r>
                    </a:p>
                  </a:txBody>
                  <a:tcPr anchor="ctr">
                    <a:lnL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4C35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ill Sans MT Light" panose="020B0302020104020203" pitchFamily="34" charset="0"/>
                          <a:ea typeface="+mn-ea"/>
                          <a:cs typeface="+mn-cs"/>
                        </a:rPr>
                        <a:t>Jacket Potato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ill Sans MT Light" panose="020B0302020104020203" pitchFamily="34" charset="0"/>
                          <a:ea typeface="+mn-ea"/>
                          <a:cs typeface="+mn-cs"/>
                        </a:rPr>
                        <a:t> with Baked Beans &amp; Cheese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Gill Sans MT Light" panose="020B0302020104020203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ill Sans MT Light" panose="020B0302020104020203" pitchFamily="34" charset="0"/>
                          <a:ea typeface="+mn-ea"/>
                          <a:cs typeface="+mn-cs"/>
                        </a:rPr>
                        <a:t>Spicy Cottage Cheese Pasta </a:t>
                      </a:r>
                    </a:p>
                  </a:txBody>
                  <a:tcPr anchor="ctr">
                    <a:lnL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ill Sans MT Light" panose="020B0302020104020203" pitchFamily="34" charset="0"/>
                          <a:ea typeface="+mn-ea"/>
                          <a:cs typeface="+mn-cs"/>
                        </a:rPr>
                        <a:t>Jacket Potato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ill Sans MT Light" panose="020B0302020104020203" pitchFamily="34" charset="0"/>
                          <a:ea typeface="+mn-ea"/>
                          <a:cs typeface="+mn-cs"/>
                        </a:rPr>
                        <a:t> with Baked Beans &amp; Cheese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Gill Sans MT Light" panose="020B0302020104020203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ill Sans MT Light" panose="020B0302020104020203" pitchFamily="34" charset="0"/>
                          <a:ea typeface="+mn-ea"/>
                          <a:cs typeface="+mn-cs"/>
                        </a:rPr>
                        <a:t> Pasta with Marinara Sauce </a:t>
                      </a:r>
                    </a:p>
                  </a:txBody>
                  <a:tcPr anchor="ctr">
                    <a:lnL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ill Sans MT Light" panose="020B0302020104020203" pitchFamily="34" charset="0"/>
                          <a:ea typeface="+mn-ea"/>
                          <a:cs typeface="+mn-cs"/>
                        </a:rPr>
                        <a:t>Jacket Potato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ill Sans MT Light" panose="020B0302020104020203" pitchFamily="34" charset="0"/>
                          <a:ea typeface="+mn-ea"/>
                          <a:cs typeface="+mn-cs"/>
                        </a:rPr>
                        <a:t> with Baked Beans &amp; Cheese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Gill Sans MT Light" panose="020B0302020104020203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ill Sans MT Light" panose="020B0302020104020203" pitchFamily="34" charset="0"/>
                          <a:ea typeface="+mn-ea"/>
                          <a:cs typeface="+mn-cs"/>
                        </a:rPr>
                        <a:t>Vegan Chickpea Curry </a:t>
                      </a:r>
                    </a:p>
                  </a:txBody>
                  <a:tcPr anchor="ctr">
                    <a:lnL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ill Sans MT Light" panose="020B0302020104020203" pitchFamily="34" charset="0"/>
                          <a:ea typeface="+mn-ea"/>
                          <a:cs typeface="+mn-cs"/>
                        </a:rPr>
                        <a:t>Jacket Potato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ill Sans MT Light" panose="020B0302020104020203" pitchFamily="34" charset="0"/>
                          <a:ea typeface="+mn-ea"/>
                          <a:cs typeface="+mn-cs"/>
                        </a:rPr>
                        <a:t> with Baked Beans &amp; Cheese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Gill Sans MT Light" panose="020B0302020104020203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ill Sans MT Light" panose="020B0302020104020203" pitchFamily="34" charset="0"/>
                          <a:ea typeface="+mn-ea"/>
                          <a:cs typeface="+mn-cs"/>
                        </a:rPr>
                        <a:t> Pasta Fra </a:t>
                      </a:r>
                      <a:r>
                        <a:rPr kumimoji="0" lang="en-GB" sz="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ill Sans MT Light" panose="020B0302020104020203" pitchFamily="34" charset="0"/>
                          <a:ea typeface="+mn-ea"/>
                          <a:cs typeface="+mn-cs"/>
                        </a:rPr>
                        <a:t>Divaolo</a:t>
                      </a:r>
                      <a:endParaRPr kumimoji="0" lang="en-GB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Gill Sans MT Light" panose="020B0302020104020203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Gill Sans MT Light" panose="020B0302020104020203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ill Sans MT Light" panose="020B0302020104020203" pitchFamily="34" charset="0"/>
                          <a:ea typeface="+mn-ea"/>
                          <a:cs typeface="+mn-cs"/>
                        </a:rPr>
                        <a:t>Jacket Potato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ill Sans MT Light" panose="020B0302020104020203" pitchFamily="34" charset="0"/>
                          <a:ea typeface="+mn-ea"/>
                          <a:cs typeface="+mn-cs"/>
                        </a:rPr>
                        <a:t> with Baked Beans &amp; Cheese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Gill Sans MT Light" panose="020B0302020104020203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ill Sans MT Light" panose="020B0302020104020203" pitchFamily="34" charset="0"/>
                          <a:ea typeface="+mn-ea"/>
                          <a:cs typeface="+mn-cs"/>
                        </a:rPr>
                        <a:t>Herb Pesto Pasta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Gill Sans MT Light" panose="020B0302020104020203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ill Sans MT Light" panose="020B0302020104020203" pitchFamily="34" charset="0"/>
                          <a:ea typeface="+mn-ea"/>
                          <a:cs typeface="+mn-cs"/>
                        </a:rPr>
                        <a:t>Jacket Potato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ill Sans MT Light" panose="020B0302020104020203" pitchFamily="34" charset="0"/>
                          <a:ea typeface="+mn-ea"/>
                          <a:cs typeface="+mn-cs"/>
                        </a:rPr>
                        <a:t> with Baked Beans &amp; Cheese </a:t>
                      </a:r>
                    </a:p>
                  </a:txBody>
                  <a:tcPr anchor="ctr">
                    <a:lnL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 sz="840" b="0" dirty="0">
                        <a:solidFill>
                          <a:schemeClr val="tx1"/>
                        </a:solidFill>
                        <a:latin typeface="Gill Sans MT Light" panose="020B0302020104020203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6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6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5328085"/>
                  </a:ext>
                </a:extLst>
              </a:tr>
              <a:tr h="590905">
                <a:tc>
                  <a:txBody>
                    <a:bodyPr/>
                    <a:lstStyle/>
                    <a:p>
                      <a:pPr algn="ctr"/>
                      <a:r>
                        <a:rPr lang="en-GB" sz="1000" b="1" i="0" dirty="0">
                          <a:solidFill>
                            <a:schemeClr val="bg1"/>
                          </a:solidFill>
                          <a:latin typeface="Gill Sans MT Light" panose="020B0302020104020203" pitchFamily="34" charset="0"/>
                        </a:rPr>
                        <a:t>HOT DESSERT</a:t>
                      </a:r>
                    </a:p>
                  </a:txBody>
                  <a:tcPr anchor="ctr">
                    <a:lnL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4C35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Gill Sans MT Light" panose="020B0302020104020203" pitchFamily="34" charset="0"/>
                        </a:rPr>
                        <a:t>Cranberry, Apricot</a:t>
                      </a:r>
                    </a:p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Gill Sans MT Light" panose="020B0302020104020203" pitchFamily="34" charset="0"/>
                        </a:rPr>
                        <a:t> &amp; Sultana Flapjack   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Gill Sans MT Light" panose="020B0302020104020203" pitchFamily="34" charset="0"/>
                        </a:rPr>
                        <a:t>Pineapple Upside Down Cake 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Gill Sans MT Light" panose="020B0302020104020203" pitchFamily="34" charset="0"/>
                        </a:rPr>
                        <a:t>Chocolate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Gill Sans MT Light" panose="020B0302020104020203" pitchFamily="34" charset="0"/>
                        </a:rPr>
                        <a:t> Brownie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Gill Sans MT Light" panose="020B0302020104020203" pitchFamily="34" charset="0"/>
                        </a:rPr>
                        <a:t>Rhubarb &amp; Apple Crumble with Vanilla Custard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Gill Sans MT Light" panose="020B0302020104020203" pitchFamily="34" charset="0"/>
                        </a:rPr>
                        <a:t>Chocolate Sponge with Malted Custard 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latin typeface="Gill Sans MT Light" panose="020B0302020104020203" pitchFamily="34" charset="0"/>
                        </a:rPr>
                        <a:t>White Chocolate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latin typeface="Gill Sans MT Light" panose="020B0302020104020203" pitchFamily="34" charset="0"/>
                        </a:rPr>
                        <a:t>Blondie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 sz="840" b="0" dirty="0">
                        <a:solidFill>
                          <a:schemeClr val="tx1"/>
                        </a:solidFill>
                        <a:latin typeface="Gill Sans MT Light" panose="020B0302020104020203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A6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6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6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6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4045115"/>
                  </a:ext>
                </a:extLst>
              </a:tr>
              <a:tr h="245947">
                <a:tc>
                  <a:txBody>
                    <a:bodyPr/>
                    <a:lstStyle/>
                    <a:p>
                      <a:pPr algn="ctr"/>
                      <a:r>
                        <a:rPr lang="en-GB" sz="1000" b="1" i="0" dirty="0">
                          <a:solidFill>
                            <a:schemeClr val="bg1"/>
                          </a:solidFill>
                          <a:latin typeface="Gill Sans MT Light" panose="020B0302020104020203" pitchFamily="34" charset="0"/>
                        </a:rPr>
                        <a:t>COLD DESSERT </a:t>
                      </a:r>
                    </a:p>
                  </a:txBody>
                  <a:tcPr anchor="ctr">
                    <a:lnL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4C35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Gill Sans MT Light" panose="020B0302020104020203" pitchFamily="34" charset="0"/>
                        </a:rPr>
                        <a:t>Raspberry &amp; Blackcurrant Jelly 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Gill Sans MT Light" panose="020B0302020104020203" pitchFamily="34" charset="0"/>
                        </a:rPr>
                        <a:t>Strawberry &amp; White Chocolate Fool 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Gill Sans MT Light" panose="020B0302020104020203" pitchFamily="34" charset="0"/>
                        </a:rPr>
                        <a:t>Raspberry Trifle 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Gill Sans MT Light" panose="020B0302020104020203" pitchFamily="34" charset="0"/>
                        </a:rPr>
                        <a:t>Granola Station 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uLnTx/>
                          <a:uFillTx/>
                          <a:latin typeface="Gill Sans MT Light" panose="020B0302020104020203" pitchFamily="34" charset="0"/>
                          <a:ea typeface="+mn-ea"/>
                          <a:cs typeface="+mn-cs"/>
                        </a:rPr>
                        <a:t>Strawberry &amp; Lime Jelly 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" dirty="0">
                        <a:solidFill>
                          <a:schemeClr val="tx1"/>
                        </a:solidFill>
                        <a:latin typeface="Gill Sans MT Light" panose="020B0302020104020203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 sz="840" dirty="0">
                        <a:solidFill>
                          <a:schemeClr val="tx1"/>
                        </a:solidFill>
                        <a:latin typeface="Gill Sans MT Light" panose="020B0302020104020203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A6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6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6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6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1581907"/>
                  </a:ext>
                </a:extLst>
              </a:tr>
              <a:tr h="216007">
                <a:tc>
                  <a:txBody>
                    <a:bodyPr/>
                    <a:lstStyle/>
                    <a:p>
                      <a:pPr algn="ctr"/>
                      <a:r>
                        <a:rPr lang="en-GB" sz="1000" b="1" i="0" dirty="0">
                          <a:solidFill>
                            <a:schemeClr val="bg1"/>
                          </a:solidFill>
                          <a:latin typeface="Gill Sans MT Light" panose="020B0302020104020203" pitchFamily="34" charset="0"/>
                        </a:rPr>
                        <a:t>CUT </a:t>
                      </a:r>
                    </a:p>
                    <a:p>
                      <a:pPr algn="ctr"/>
                      <a:r>
                        <a:rPr lang="en-GB" sz="1000" b="1" i="0" dirty="0">
                          <a:solidFill>
                            <a:schemeClr val="bg1"/>
                          </a:solidFill>
                          <a:latin typeface="Gill Sans MT Light" panose="020B0302020104020203" pitchFamily="34" charset="0"/>
                        </a:rPr>
                        <a:t>FRUIT </a:t>
                      </a:r>
                    </a:p>
                  </a:txBody>
                  <a:tcPr anchor="ctr">
                    <a:lnL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4C35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Gill Sans MT Light" panose="020B0302020104020203" pitchFamily="34" charset="0"/>
                          <a:ea typeface="+mn-ea"/>
                          <a:cs typeface="+mn-cs"/>
                        </a:rPr>
                        <a:t>Sliced Fruit 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Gill Sans MT Light" panose="020B0302020104020203" pitchFamily="34" charset="0"/>
                          <a:ea typeface="+mn-ea"/>
                          <a:cs typeface="+mn-cs"/>
                        </a:rPr>
                        <a:t>Watermelon &amp; Kiwi Pot 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Gill Sans MT Light" panose="020B0302020104020203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Gill Sans MT Light" panose="020B0302020104020203" pitchFamily="34" charset="0"/>
                          <a:ea typeface="+mn-ea"/>
                          <a:cs typeface="+mn-cs"/>
                        </a:rPr>
                        <a:t>Sliced Fruit </a:t>
                      </a:r>
                    </a:p>
                    <a:p>
                      <a:pPr algn="ctr" fontAlgn="b"/>
                      <a:endParaRPr lang="en-GB" sz="800" b="0" i="0" u="none" strike="noStrike" dirty="0">
                        <a:solidFill>
                          <a:schemeClr val="tx1"/>
                        </a:solidFill>
                        <a:effectLst/>
                        <a:latin typeface="Gill Sans MT Light" panose="020B0302020104020203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Gill Sans MT Light" panose="020B0302020104020203" pitchFamily="34" charset="0"/>
                        </a:rPr>
                        <a:t>Mixed Grape Pot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Gill Sans MT Light" panose="020B0302020104020203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Gill Sans MT Light" panose="020B0302020104020203" pitchFamily="34" charset="0"/>
                          <a:ea typeface="+mn-ea"/>
                          <a:cs typeface="+mn-cs"/>
                        </a:rPr>
                        <a:t>Sliced Fruit </a:t>
                      </a:r>
                    </a:p>
                    <a:p>
                      <a:pPr algn="ctr" fontAlgn="b"/>
                      <a:endParaRPr lang="en-GB" sz="800" b="0" i="0" u="none" strike="noStrike" dirty="0">
                        <a:solidFill>
                          <a:schemeClr val="tx1"/>
                        </a:solidFill>
                        <a:effectLst/>
                        <a:latin typeface="Gill Sans MT Light" panose="020B0302020104020203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" dirty="0">
                        <a:solidFill>
                          <a:schemeClr val="tx1"/>
                        </a:solidFill>
                        <a:latin typeface="Gill Sans MT Light" panose="020B0302020104020203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 sz="840" dirty="0">
                        <a:solidFill>
                          <a:schemeClr val="tx1"/>
                        </a:solidFill>
                        <a:latin typeface="Gill Sans MT Light" panose="020B03020201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DA6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6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6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6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871573"/>
                  </a:ext>
                </a:extLst>
              </a:tr>
            </a:tbl>
          </a:graphicData>
        </a:graphic>
      </p:graphicFrame>
      <p:pic>
        <p:nvPicPr>
          <p:cNvPr id="12" name="Picture 11" descr="A picture containing text&#10;&#10;Description automatically generated">
            <a:extLst>
              <a:ext uri="{FF2B5EF4-FFF2-40B4-BE49-F238E27FC236}">
                <a16:creationId xmlns:a16="http://schemas.microsoft.com/office/drawing/2014/main" id="{0E36F6C1-3EDC-C101-FCBD-00D5ACEB288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8207" y="140746"/>
            <a:ext cx="952214" cy="476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4477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D736DEA4-B57D-3144-7A87-E2B17C237C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5171" y="0"/>
            <a:ext cx="1426184" cy="1640112"/>
          </a:xfrm>
          <a:prstGeom prst="rect">
            <a:avLst/>
          </a:prstGeom>
        </p:spPr>
      </p:pic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9776579F-22C1-B013-E7E2-393E706275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1943" y="6498077"/>
            <a:ext cx="1002114" cy="244800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0132FEDB-3E85-E446-02AF-BE19164C0FE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740092" y="255844"/>
            <a:ext cx="2425816" cy="724294"/>
          </a:xfrm>
          <a:prstGeom prst="rect">
            <a:avLst/>
          </a:prstGeom>
        </p:spPr>
      </p:pic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86D5820C-E4A5-B0DA-C645-FAA792EFB1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0032339"/>
              </p:ext>
            </p:extLst>
          </p:nvPr>
        </p:nvGraphicFramePr>
        <p:xfrm>
          <a:off x="983362" y="960584"/>
          <a:ext cx="8734169" cy="58776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6635">
                  <a:extLst>
                    <a:ext uri="{9D8B030D-6E8A-4147-A177-3AD203B41FA5}">
                      <a16:colId xmlns:a16="http://schemas.microsoft.com/office/drawing/2014/main" val="1872024225"/>
                    </a:ext>
                  </a:extLst>
                </a:gridCol>
                <a:gridCol w="1114795">
                  <a:extLst>
                    <a:ext uri="{9D8B030D-6E8A-4147-A177-3AD203B41FA5}">
                      <a16:colId xmlns:a16="http://schemas.microsoft.com/office/drawing/2014/main" val="1793934144"/>
                    </a:ext>
                  </a:extLst>
                </a:gridCol>
                <a:gridCol w="1090784">
                  <a:extLst>
                    <a:ext uri="{9D8B030D-6E8A-4147-A177-3AD203B41FA5}">
                      <a16:colId xmlns:a16="http://schemas.microsoft.com/office/drawing/2014/main" val="3345603019"/>
                    </a:ext>
                  </a:extLst>
                </a:gridCol>
                <a:gridCol w="1094871">
                  <a:extLst>
                    <a:ext uri="{9D8B030D-6E8A-4147-A177-3AD203B41FA5}">
                      <a16:colId xmlns:a16="http://schemas.microsoft.com/office/drawing/2014/main" val="3054068587"/>
                    </a:ext>
                  </a:extLst>
                </a:gridCol>
                <a:gridCol w="1091771">
                  <a:extLst>
                    <a:ext uri="{9D8B030D-6E8A-4147-A177-3AD203B41FA5}">
                      <a16:colId xmlns:a16="http://schemas.microsoft.com/office/drawing/2014/main" val="730388520"/>
                    </a:ext>
                  </a:extLst>
                </a:gridCol>
                <a:gridCol w="1091771">
                  <a:extLst>
                    <a:ext uri="{9D8B030D-6E8A-4147-A177-3AD203B41FA5}">
                      <a16:colId xmlns:a16="http://schemas.microsoft.com/office/drawing/2014/main" val="108890227"/>
                    </a:ext>
                  </a:extLst>
                </a:gridCol>
                <a:gridCol w="911084">
                  <a:extLst>
                    <a:ext uri="{9D8B030D-6E8A-4147-A177-3AD203B41FA5}">
                      <a16:colId xmlns:a16="http://schemas.microsoft.com/office/drawing/2014/main" val="743926315"/>
                    </a:ext>
                  </a:extLst>
                </a:gridCol>
                <a:gridCol w="1272458">
                  <a:extLst>
                    <a:ext uri="{9D8B030D-6E8A-4147-A177-3AD203B41FA5}">
                      <a16:colId xmlns:a16="http://schemas.microsoft.com/office/drawing/2014/main" val="2595732598"/>
                    </a:ext>
                  </a:extLst>
                </a:gridCol>
              </a:tblGrid>
              <a:tr h="394961">
                <a:tc>
                  <a:txBody>
                    <a:bodyPr/>
                    <a:lstStyle/>
                    <a:p>
                      <a:pPr algn="ctr"/>
                      <a:r>
                        <a:rPr lang="en-GB" sz="1000" b="1" i="0" u="none" dirty="0">
                          <a:solidFill>
                            <a:schemeClr val="bg1"/>
                          </a:solidFill>
                          <a:latin typeface="Gill Sans MT Light" panose="020B0302020104020203" pitchFamily="34" charset="0"/>
                        </a:rPr>
                        <a:t>WEEK TWO</a:t>
                      </a:r>
                    </a:p>
                  </a:txBody>
                  <a:tcPr anchor="ctr">
                    <a:lnL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02F7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i="0" u="none" kern="1200" dirty="0">
                          <a:solidFill>
                            <a:schemeClr val="bg1"/>
                          </a:solidFill>
                          <a:latin typeface="Gill Sans MT Light" panose="020B0302020104020203" pitchFamily="34" charset="0"/>
                          <a:ea typeface="+mn-ea"/>
                          <a:cs typeface="+mn-cs"/>
                        </a:rPr>
                        <a:t>MONDAY</a:t>
                      </a:r>
                    </a:p>
                  </a:txBody>
                  <a:tcPr anchor="ctr">
                    <a:lnL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02F7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i="0" u="none" dirty="0">
                          <a:solidFill>
                            <a:schemeClr val="bg1"/>
                          </a:solidFill>
                          <a:latin typeface="Gill Sans MT Light" panose="020B0302020104020203" pitchFamily="34" charset="0"/>
                        </a:rPr>
                        <a:t>TUESDAY</a:t>
                      </a:r>
                    </a:p>
                  </a:txBody>
                  <a:tcPr anchor="ctr">
                    <a:lnL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02F7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i="0" u="none" dirty="0">
                          <a:solidFill>
                            <a:schemeClr val="bg1"/>
                          </a:solidFill>
                          <a:latin typeface="Gill Sans MT Light" panose="020B0302020104020203" pitchFamily="34" charset="0"/>
                        </a:rPr>
                        <a:t>WEDNESDAY</a:t>
                      </a:r>
                    </a:p>
                  </a:txBody>
                  <a:tcPr anchor="ctr">
                    <a:lnL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02F7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i="0" u="none" dirty="0">
                          <a:solidFill>
                            <a:schemeClr val="bg1"/>
                          </a:solidFill>
                          <a:latin typeface="Gill Sans MT Light" panose="020B0302020104020203" pitchFamily="34" charset="0"/>
                        </a:rPr>
                        <a:t>THURSDAY</a:t>
                      </a:r>
                    </a:p>
                  </a:txBody>
                  <a:tcPr anchor="ctr">
                    <a:lnL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02F7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i="0" u="none" dirty="0">
                          <a:solidFill>
                            <a:schemeClr val="bg1"/>
                          </a:solidFill>
                          <a:latin typeface="Gill Sans MT Light" panose="020B0302020104020203" pitchFamily="34" charset="0"/>
                        </a:rPr>
                        <a:t>FRIDAY</a:t>
                      </a:r>
                    </a:p>
                  </a:txBody>
                  <a:tcPr anchor="ctr">
                    <a:lnL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02F7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i="0" u="none" dirty="0">
                          <a:solidFill>
                            <a:schemeClr val="bg1"/>
                          </a:solidFill>
                          <a:latin typeface="Gill Sans MT Light" panose="020B0302020104020203" pitchFamily="34" charset="0"/>
                        </a:rPr>
                        <a:t>SATURDAY</a:t>
                      </a:r>
                    </a:p>
                  </a:txBody>
                  <a:tcPr anchor="ctr">
                    <a:lnL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02F7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i="0" u="none" dirty="0">
                          <a:solidFill>
                            <a:schemeClr val="bg1"/>
                          </a:solidFill>
                          <a:latin typeface="Gill Sans MT Light" panose="020B0302020104020203" pitchFamily="34" charset="0"/>
                        </a:rPr>
                        <a:t>SUNDAY</a:t>
                      </a:r>
                    </a:p>
                  </a:txBody>
                  <a:tcPr anchor="ctr">
                    <a:lnL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02F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9912350"/>
                  </a:ext>
                </a:extLst>
              </a:tr>
              <a:tr h="345950">
                <a:tc>
                  <a:txBody>
                    <a:bodyPr/>
                    <a:lstStyle/>
                    <a:p>
                      <a:pPr algn="ctr"/>
                      <a:r>
                        <a:rPr lang="en-GB" sz="1000" b="1" i="0" dirty="0">
                          <a:solidFill>
                            <a:schemeClr val="bg1"/>
                          </a:solidFill>
                          <a:latin typeface="Gill Sans MT Light" panose="020B0302020104020203" pitchFamily="34" charset="0"/>
                        </a:rPr>
                        <a:t>SOUP </a:t>
                      </a:r>
                    </a:p>
                  </a:txBody>
                  <a:tcPr anchor="ctr">
                    <a:lnL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02F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Gill Sans MT Light" panose="020B0302020104020203" pitchFamily="34" charset="0"/>
                        </a:rPr>
                        <a:t>Carrot &amp; Ginger Soup </a:t>
                      </a:r>
                    </a:p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Gill Sans MT Light" panose="020B0302020104020203" pitchFamily="34" charset="0"/>
                        </a:rPr>
                        <a:t>White Bread 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Gill Sans MT Light" panose="020B0302020104020203" pitchFamily="34" charset="0"/>
                        </a:rPr>
                        <a:t>Cauliflower Soup </a:t>
                      </a:r>
                    </a:p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Gill Sans MT Light" panose="020B0302020104020203" pitchFamily="34" charset="0"/>
                        </a:rPr>
                        <a:t>Indian Spiced Bread 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Gill Sans MT Light" panose="020B0302020104020203" pitchFamily="34" charset="0"/>
                        </a:rPr>
                        <a:t>Minestrone Soup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Gill Sans MT Light" panose="020B0302020104020203" pitchFamily="34" charset="0"/>
                        </a:rPr>
                        <a:t>Wholemeal Bread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Gill Sans MT Light" panose="020B0302020104020203" pitchFamily="34" charset="0"/>
                        </a:rPr>
                        <a:t>Mexican Charred Sweetcorn Soup </a:t>
                      </a:r>
                    </a:p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Gill Sans MT Light" panose="020B0302020104020203" pitchFamily="34" charset="0"/>
                        </a:rPr>
                        <a:t>Cheesy Jalapeno Bread 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Gill Sans MT Light" panose="020B0302020104020203" pitchFamily="34" charset="0"/>
                        </a:rPr>
                        <a:t>Miso Vegetable Soup </a:t>
                      </a:r>
                    </a:p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Gill Sans MT Light" panose="020B0302020104020203" pitchFamily="34" charset="0"/>
                        </a:rPr>
                        <a:t>Salt n Pepper Bread  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Gill Sans MT Light" panose="020B0302020104020203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9">
                  <a:txBody>
                    <a:bodyPr/>
                    <a:lstStyle/>
                    <a:p>
                      <a:pPr algn="ctr" fontAlgn="ctr"/>
                      <a:endParaRPr lang="en-GB" sz="800" b="0" i="0" u="none" strike="noStrike" dirty="0">
                        <a:solidFill>
                          <a:schemeClr val="tx1"/>
                        </a:solidFill>
                        <a:effectLst/>
                        <a:latin typeface="Gill Sans MT Light" panose="020B03020201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8912788"/>
                  </a:ext>
                </a:extLst>
              </a:tr>
              <a:tr h="631215">
                <a:tc>
                  <a:txBody>
                    <a:bodyPr/>
                    <a:lstStyle/>
                    <a:p>
                      <a:pPr algn="ctr"/>
                      <a:r>
                        <a:rPr lang="en-GB" sz="1000" b="1" i="0" dirty="0">
                          <a:solidFill>
                            <a:schemeClr val="bg1"/>
                          </a:solidFill>
                          <a:latin typeface="Gill Sans MT Light" panose="020B0302020104020203" pitchFamily="34" charset="0"/>
                        </a:rPr>
                        <a:t>MAIN COURSE</a:t>
                      </a:r>
                    </a:p>
                    <a:p>
                      <a:pPr algn="ctr"/>
                      <a:r>
                        <a:rPr lang="en-GB" sz="1000" b="1" i="0" dirty="0">
                          <a:solidFill>
                            <a:schemeClr val="bg1"/>
                          </a:solidFill>
                          <a:latin typeface="Gill Sans MT Light" panose="020B0302020104020203" pitchFamily="34" charset="0"/>
                        </a:rPr>
                        <a:t> ONE</a:t>
                      </a:r>
                    </a:p>
                  </a:txBody>
                  <a:tcPr anchor="ctr">
                    <a:lnL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02F7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Gill Sans MT Light" panose="020B0302020104020203" pitchFamily="34" charset="0"/>
                        </a:rPr>
                        <a:t>Traditional Beef Lasagne topped Basil Pesto </a:t>
                      </a:r>
                    </a:p>
                    <a:p>
                      <a:pPr algn="ctr" fontAlgn="ctr"/>
                      <a:endParaRPr lang="en-GB" sz="800" b="0" i="0" u="none" strike="noStrike" dirty="0">
                        <a:solidFill>
                          <a:schemeClr val="tx1"/>
                        </a:solidFill>
                        <a:effectLst/>
                        <a:latin typeface="Gill Sans MT Light" panose="020B0302020104020203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Gill Sans MT Light" panose="020B0302020104020203" pitchFamily="34" charset="0"/>
                        </a:rPr>
                        <a:t>Turkey Fajitas </a:t>
                      </a:r>
                    </a:p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Gill Sans MT Light" panose="020B0302020104020203" pitchFamily="34" charset="0"/>
                        </a:rPr>
                        <a:t>with Tomato &amp; Mixed  Bean Salsa &amp; Sour Cream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solidFill>
                            <a:schemeClr val="tx1"/>
                          </a:solidFill>
                          <a:latin typeface="Gill Sans MT Light" panose="020B0302020104020203" pitchFamily="34" charset="0"/>
                        </a:rPr>
                        <a:t>Classic Chicken Caesar Salad </a:t>
                      </a:r>
                    </a:p>
                    <a:p>
                      <a:pPr algn="ctr"/>
                      <a:endParaRPr lang="en-GB" sz="800" dirty="0">
                        <a:solidFill>
                          <a:schemeClr val="tx1"/>
                        </a:solidFill>
                        <a:latin typeface="Gill Sans MT Light" panose="020B0302020104020203" pitchFamily="34" charset="0"/>
                      </a:endParaRPr>
                    </a:p>
                    <a:p>
                      <a:pPr algn="ctr"/>
                      <a:r>
                        <a:rPr lang="en-GB" sz="800" dirty="0">
                          <a:solidFill>
                            <a:schemeClr val="tx1"/>
                          </a:solidFill>
                          <a:latin typeface="Gill Sans MT Light" panose="020B0302020104020203" pitchFamily="34" charset="0"/>
                        </a:rPr>
                        <a:t>Roasted Vegetable &amp; Jackfruit Caesar </a:t>
                      </a:r>
                    </a:p>
                    <a:p>
                      <a:pPr algn="ctr"/>
                      <a:endParaRPr lang="en-GB" sz="800" dirty="0">
                        <a:solidFill>
                          <a:schemeClr val="tx1"/>
                        </a:solidFill>
                        <a:latin typeface="Gill Sans MT Light" panose="020B0302020104020203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Gill Sans MT Light" panose="020B0302020104020203" pitchFamily="34" charset="0"/>
                        </a:rPr>
                        <a:t>Marmalade, Ginger &amp; </a:t>
                      </a:r>
                    </a:p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Gill Sans MT Light" panose="020B0302020104020203" pitchFamily="34" charset="0"/>
                        </a:rPr>
                        <a:t>Star Anise </a:t>
                      </a:r>
                    </a:p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Gill Sans MT Light" panose="020B0302020104020203" pitchFamily="34" charset="0"/>
                        </a:rPr>
                        <a:t>Roast Gammon </a:t>
                      </a:r>
                    </a:p>
                    <a:p>
                      <a:pPr algn="ctr" fontAlgn="ctr"/>
                      <a:endParaRPr lang="en-GB" sz="800" b="0" i="0" u="none" strike="noStrike" dirty="0">
                        <a:solidFill>
                          <a:schemeClr val="tx1"/>
                        </a:solidFill>
                        <a:effectLst/>
                        <a:latin typeface="Gill Sans MT Light" panose="020B0302020104020203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Gill Sans MT Light" panose="020B0302020104020203" pitchFamily="34" charset="0"/>
                        </a:rPr>
                        <a:t>Philly Beef Cheesesteak </a:t>
                      </a:r>
                    </a:p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Gill Sans MT Light" panose="020B0302020104020203" pitchFamily="34" charset="0"/>
                        </a:rPr>
                        <a:t>In a Soft Bun </a:t>
                      </a:r>
                    </a:p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Gill Sans MT Light" panose="020B0302020104020203" pitchFamily="34" charset="0"/>
                        </a:rPr>
                        <a:t>with Shredded Peppers &amp; Balsamic Onions 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latin typeface="Gill Sans MT Light" panose="020B0302020104020203" pitchFamily="34" charset="0"/>
                        </a:rPr>
                        <a:t>Turkey Korma </a:t>
                      </a:r>
                    </a:p>
                    <a:p>
                      <a:pPr algn="ctr"/>
                      <a:endParaRPr lang="en-GB" sz="800" dirty="0">
                        <a:solidFill>
                          <a:schemeClr val="tx1"/>
                        </a:solidFill>
                        <a:latin typeface="Gill Sans MT Light" panose="020B0302020104020203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800" b="0" dirty="0">
                        <a:solidFill>
                          <a:schemeClr val="tx1"/>
                        </a:solidFill>
                        <a:latin typeface="Gill Sans MT Light" panose="020B0302020104020203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DA6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6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6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6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8424781"/>
                  </a:ext>
                </a:extLst>
              </a:tr>
              <a:tr h="461267">
                <a:tc>
                  <a:txBody>
                    <a:bodyPr/>
                    <a:lstStyle/>
                    <a:p>
                      <a:pPr algn="ctr"/>
                      <a:r>
                        <a:rPr lang="en-GB" sz="1000" b="1" i="0" dirty="0">
                          <a:solidFill>
                            <a:schemeClr val="bg1"/>
                          </a:solidFill>
                          <a:latin typeface="Gill Sans MT Light" panose="020B0302020104020203" pitchFamily="34" charset="0"/>
                        </a:rPr>
                        <a:t>MAIN COURSE TWO</a:t>
                      </a:r>
                    </a:p>
                  </a:txBody>
                  <a:tcPr anchor="ctr">
                    <a:lnL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02F7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Gill Sans MT Light" panose="020B0302020104020203" pitchFamily="34" charset="0"/>
                        </a:rPr>
                        <a:t>Roasted Vegetable Lasagne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Gill Sans MT Light" panose="020B0302020104020203" pitchFamily="34" charset="0"/>
                        </a:rPr>
                        <a:t>topped with Basil Pesto 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Gill Sans MT Light" panose="020B0302020104020203" pitchFamily="34" charset="0"/>
                        </a:rPr>
                        <a:t>Quorn Fajitas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Gill Sans MT Light" panose="020B0302020104020203" pitchFamily="34" charset="0"/>
                        </a:rPr>
                        <a:t>with Tomato &amp; Mixed  Bean Salsa &amp; Sour Cream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800" dirty="0">
                        <a:solidFill>
                          <a:schemeClr val="tx1"/>
                        </a:solidFill>
                        <a:latin typeface="Gill Sans MT Light" panose="020B0302020104020203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Gill Sans MT Light" panose="020B0302020104020203" pitchFamily="34" charset="0"/>
                        </a:rPr>
                        <a:t>Butternut, Beetroot &amp; Lentil Wellington 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Gill Sans MT Light" panose="020B0302020104020203" pitchFamily="34" charset="0"/>
                        </a:rPr>
                        <a:t>Vegan Philly Cheesesteak Sliced Tofu  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latin typeface="Gill Sans MT Light" panose="020B0302020104020203" pitchFamily="34" charset="0"/>
                        </a:rPr>
                        <a:t>Vegetable Korma </a:t>
                      </a:r>
                    </a:p>
                    <a:p>
                      <a:pPr algn="ctr"/>
                      <a:endParaRPr lang="en-GB" sz="800" dirty="0">
                        <a:solidFill>
                          <a:schemeClr val="tx1"/>
                        </a:solidFill>
                        <a:latin typeface="Gill Sans MT Light" panose="020B0302020104020203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800" b="0" dirty="0">
                        <a:solidFill>
                          <a:schemeClr val="tx1"/>
                        </a:solidFill>
                        <a:latin typeface="Gill Sans MT Light" panose="020B0302020104020203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DA6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6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6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6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2926571"/>
                  </a:ext>
                </a:extLst>
              </a:tr>
              <a:tr h="949261">
                <a:tc>
                  <a:txBody>
                    <a:bodyPr/>
                    <a:lstStyle/>
                    <a:p>
                      <a:pPr algn="ctr"/>
                      <a:r>
                        <a:rPr lang="en-GB" sz="1000" b="1" i="0" dirty="0">
                          <a:solidFill>
                            <a:schemeClr val="bg1"/>
                          </a:solidFill>
                          <a:latin typeface="Gill Sans MT Light" panose="020B0302020104020203" pitchFamily="34" charset="0"/>
                        </a:rPr>
                        <a:t>ON THE SIDE </a:t>
                      </a:r>
                    </a:p>
                  </a:txBody>
                  <a:tcPr anchor="ctr">
                    <a:lnL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02F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Gill Sans MT Light" panose="020B0302020104020203" pitchFamily="34" charset="0"/>
                        </a:rPr>
                        <a:t>Homemade Garlic &amp; Herb Focaccia </a:t>
                      </a:r>
                    </a:p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Gill Sans MT Light" panose="020B0302020104020203" pitchFamily="34" charset="0"/>
                        </a:rPr>
                        <a:t>Steamed Green Beans </a:t>
                      </a:r>
                    </a:p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Gill Sans MT Light" panose="020B0302020104020203" pitchFamily="34" charset="0"/>
                        </a:rPr>
                        <a:t>Panzanella Salad 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Gill Sans MT Light" panose="020B0302020104020203" pitchFamily="34" charset="0"/>
                        </a:rPr>
                        <a:t>Braised Paprika &amp; Lime Rice </a:t>
                      </a:r>
                    </a:p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Gill Sans MT Light" panose="020B0302020104020203" pitchFamily="34" charset="0"/>
                        </a:rPr>
                        <a:t>Steamed Broccoli </a:t>
                      </a:r>
                    </a:p>
                    <a:p>
                      <a:pPr algn="ctr" fontAlgn="b"/>
                      <a:r>
                        <a:rPr lang="en-GB" sz="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Gill Sans MT Light" panose="020B0302020104020203" pitchFamily="34" charset="0"/>
                        </a:rPr>
                        <a:t>Elote</a:t>
                      </a:r>
                      <a:r>
                        <a:rPr lang="en-GB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Gill Sans MT Light" panose="020B0302020104020203" pitchFamily="34" charset="0"/>
                        </a:rPr>
                        <a:t> (Mexican Street Corn)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Gill Sans MT Light" panose="020B0302020104020203" pitchFamily="34" charset="0"/>
                        </a:rPr>
                        <a:t>Tomato &amp; Olive Focaccia </a:t>
                      </a:r>
                    </a:p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Gill Sans MT Light" panose="020B0302020104020203" pitchFamily="34" charset="0"/>
                        </a:rPr>
                        <a:t>Sauteed Red Onions &amp; Courgettes </a:t>
                      </a:r>
                    </a:p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Gill Sans MT Light" panose="020B0302020104020203" pitchFamily="34" charset="0"/>
                        </a:rPr>
                        <a:t>Chive Buttered New Potatoes </a:t>
                      </a:r>
                    </a:p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Gill Sans MT Light" panose="020B0302020104020203" pitchFamily="34" charset="0"/>
                        </a:rPr>
                        <a:t> 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Gill Sans MT Light" panose="020B0302020104020203" pitchFamily="34" charset="0"/>
                        </a:rPr>
                        <a:t> Parmesan Roast Potatoes </a:t>
                      </a:r>
                    </a:p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Gill Sans MT Light" panose="020B0302020104020203" pitchFamily="34" charset="0"/>
                        </a:rPr>
                        <a:t>Steamed Cauliflower </a:t>
                      </a:r>
                    </a:p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Gill Sans MT Light" panose="020B0302020104020203" pitchFamily="34" charset="0"/>
                        </a:rPr>
                        <a:t> Miso Butter Glazed Carrots 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Gill Sans MT Light" panose="020B0302020104020203" pitchFamily="34" charset="0"/>
                        </a:rPr>
                        <a:t>Salt n Pepper Fries </a:t>
                      </a:r>
                    </a:p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Gill Sans MT Light" panose="020B0302020104020203" pitchFamily="34" charset="0"/>
                        </a:rPr>
                        <a:t>Steamed Peas </a:t>
                      </a:r>
                    </a:p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Gill Sans MT Light" panose="020B0302020104020203" pitchFamily="34" charset="0"/>
                        </a:rPr>
                        <a:t>Jalapeno &amp; Corn Slaw 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solidFill>
                            <a:schemeClr val="tx1"/>
                          </a:solidFill>
                          <a:latin typeface="Gill Sans MT Light" panose="020B0302020104020203" pitchFamily="34" charset="0"/>
                        </a:rPr>
                        <a:t>Braised Rice </a:t>
                      </a:r>
                    </a:p>
                    <a:p>
                      <a:pPr algn="ctr"/>
                      <a:r>
                        <a:rPr lang="en-GB" sz="800" dirty="0">
                          <a:solidFill>
                            <a:schemeClr val="tx1"/>
                          </a:solidFill>
                          <a:latin typeface="Gill Sans MT Light" panose="020B0302020104020203" pitchFamily="34" charset="0"/>
                        </a:rPr>
                        <a:t>Tomato &amp; Onion Salad </a:t>
                      </a:r>
                    </a:p>
                    <a:p>
                      <a:pPr algn="ctr"/>
                      <a:r>
                        <a:rPr lang="en-GB" sz="800" dirty="0">
                          <a:solidFill>
                            <a:schemeClr val="tx1"/>
                          </a:solidFill>
                          <a:latin typeface="Gill Sans MT Light" panose="020B0302020104020203" pitchFamily="34" charset="0"/>
                        </a:rPr>
                        <a:t>Cucumber Riata </a:t>
                      </a:r>
                    </a:p>
                    <a:p>
                      <a:pPr algn="ctr"/>
                      <a:r>
                        <a:rPr lang="en-GB" sz="800" dirty="0">
                          <a:solidFill>
                            <a:schemeClr val="tx1"/>
                          </a:solidFill>
                          <a:latin typeface="Gill Sans MT Light" panose="020B0302020104020203" pitchFamily="34" charset="0"/>
                        </a:rPr>
                        <a:t>Bombay Potatoes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GB" sz="800" b="0" i="0" u="none" strike="noStrike" dirty="0">
                        <a:solidFill>
                          <a:schemeClr val="tx1"/>
                        </a:solidFill>
                        <a:effectLst/>
                        <a:latin typeface="Gill Sans MT Light" panose="020B0302020104020203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A6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6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6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6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8481087"/>
                  </a:ext>
                </a:extLst>
              </a:tr>
              <a:tr h="949261">
                <a:tc>
                  <a:txBody>
                    <a:bodyPr/>
                    <a:lstStyle/>
                    <a:p>
                      <a:pPr algn="ctr"/>
                      <a:r>
                        <a:rPr lang="en-GB" sz="1000" b="1" i="0" dirty="0">
                          <a:solidFill>
                            <a:schemeClr val="bg1"/>
                          </a:solidFill>
                          <a:latin typeface="Gill Sans MT Light" panose="020B0302020104020203" pitchFamily="34" charset="0"/>
                        </a:rPr>
                        <a:t>STREET FOOD</a:t>
                      </a:r>
                    </a:p>
                  </a:txBody>
                  <a:tcPr anchor="ctr">
                    <a:lnL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02F7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solidFill>
                            <a:schemeClr val="tx1"/>
                          </a:solidFill>
                          <a:latin typeface="Gill Sans MT Light" panose="020B0302020104020203" pitchFamily="34" charset="0"/>
                        </a:rPr>
                        <a:t>Chicken &amp; Chorizo Jambalaya</a:t>
                      </a:r>
                    </a:p>
                    <a:p>
                      <a:pPr algn="ctr"/>
                      <a:r>
                        <a:rPr lang="en-GB" sz="800" dirty="0">
                          <a:solidFill>
                            <a:schemeClr val="tx1"/>
                          </a:solidFill>
                          <a:latin typeface="Gill Sans MT Light" panose="020B0302020104020203" pitchFamily="34" charset="0"/>
                        </a:rPr>
                        <a:t>Cajun Spiced Corn Cob </a:t>
                      </a:r>
                    </a:p>
                  </a:txBody>
                  <a:tcPr anchor="ctr">
                    <a:lnL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solidFill>
                            <a:schemeClr val="tx1"/>
                          </a:solidFill>
                          <a:latin typeface="Gill Sans MT Light" panose="020B0302020104020203" pitchFamily="34" charset="0"/>
                        </a:rPr>
                        <a:t>Hoisin Tofu Bao Bun</a:t>
                      </a:r>
                    </a:p>
                    <a:p>
                      <a:pPr algn="ctr"/>
                      <a:r>
                        <a:rPr lang="en-GB" sz="800" dirty="0">
                          <a:solidFill>
                            <a:schemeClr val="tx1"/>
                          </a:solidFill>
                          <a:latin typeface="Gill Sans MT Light" panose="020B0302020104020203" pitchFamily="34" charset="0"/>
                        </a:rPr>
                        <a:t>Egg Fried Rice</a:t>
                      </a:r>
                      <a:endParaRPr lang="en-GB" sz="800" b="0" i="0" u="none" strike="noStrike" dirty="0">
                        <a:solidFill>
                          <a:schemeClr val="tx1"/>
                        </a:solidFill>
                        <a:effectLst/>
                        <a:latin typeface="Gill Sans MT Light" panose="020B03020201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Gill Sans MT Light" panose="020B0302020104020203" pitchFamily="34" charset="0"/>
                          <a:ea typeface="+mn-ea"/>
                          <a:cs typeface="+mn-cs"/>
                        </a:rPr>
                        <a:t>Carrot Falafel Wrap with Cumin &amp; Coriander.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Gill Sans MT Light" panose="020B0302020104020203" pitchFamily="34" charset="0"/>
                          <a:ea typeface="+mn-ea"/>
                          <a:cs typeface="+mn-cs"/>
                        </a:rPr>
                        <a:t>Cucumber, Yoghurt, Lime &amp; Dill Dressing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Gill Sans MT Light" panose="020B0302020104020203" pitchFamily="34" charset="0"/>
                          <a:ea typeface="+mn-ea"/>
                          <a:cs typeface="+mn-cs"/>
                        </a:rPr>
                        <a:t>Orzo with Peppers &amp; Olives</a:t>
                      </a:r>
                    </a:p>
                  </a:txBody>
                  <a:tcPr anchor="ctr">
                    <a:lnL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Gill Sans MT Light" panose="020B0302020104020203" pitchFamily="34" charset="0"/>
                          <a:ea typeface="+mn-ea"/>
                          <a:cs typeface="+mn-cs"/>
                        </a:rPr>
                        <a:t>Crispy Fried Noodles &amp; Beef Pho </a:t>
                      </a:r>
                    </a:p>
                  </a:txBody>
                  <a:tcPr anchor="ctr">
                    <a:lnL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Gill Sans MT Light" panose="020B0302020104020203" pitchFamily="34" charset="0"/>
                          <a:ea typeface="+mn-ea"/>
                          <a:cs typeface="+mn-cs"/>
                        </a:rPr>
                        <a:t>N/A</a:t>
                      </a:r>
                    </a:p>
                  </a:txBody>
                  <a:tcPr anchor="ctr">
                    <a:lnL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solidFill>
                            <a:schemeClr val="tx1"/>
                          </a:solidFill>
                          <a:latin typeface="Gill Sans MT Light" panose="020B0302020104020203" pitchFamily="34" charset="0"/>
                        </a:rPr>
                        <a:t>N/A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675787936"/>
                  </a:ext>
                </a:extLst>
              </a:tr>
              <a:tr h="893705">
                <a:tc>
                  <a:txBody>
                    <a:bodyPr/>
                    <a:lstStyle/>
                    <a:p>
                      <a:pPr algn="ctr"/>
                      <a:r>
                        <a:rPr lang="en-GB" sz="1000" b="1" i="0" dirty="0">
                          <a:solidFill>
                            <a:schemeClr val="bg1"/>
                          </a:solidFill>
                          <a:latin typeface="Gill Sans MT Light" panose="020B0302020104020203" pitchFamily="34" charset="0"/>
                        </a:rPr>
                        <a:t>JACKET POTATOES / PASTA BAR</a:t>
                      </a:r>
                    </a:p>
                  </a:txBody>
                  <a:tcPr anchor="ctr">
                    <a:lnL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02F7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ill Sans MT Light" panose="020B0302020104020203" pitchFamily="34" charset="0"/>
                          <a:ea typeface="+mn-ea"/>
                          <a:cs typeface="+mn-cs"/>
                        </a:rPr>
                        <a:t>Jacket Potato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ill Sans MT Light" panose="020B0302020104020203" pitchFamily="34" charset="0"/>
                          <a:ea typeface="+mn-ea"/>
                          <a:cs typeface="+mn-cs"/>
                        </a:rPr>
                        <a:t> with Baked Beans &amp; Cheese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Gill Sans MT Light" panose="020B0302020104020203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ill Sans MT Light" panose="020B0302020104020203" pitchFamily="34" charset="0"/>
                          <a:ea typeface="+mn-ea"/>
                          <a:cs typeface="+mn-cs"/>
                        </a:rPr>
                        <a:t>Coronation Chicken </a:t>
                      </a:r>
                    </a:p>
                  </a:txBody>
                  <a:tcPr anchor="ctr">
                    <a:lnL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ill Sans MT Light" panose="020B0302020104020203" pitchFamily="34" charset="0"/>
                          <a:ea typeface="+mn-ea"/>
                          <a:cs typeface="+mn-cs"/>
                        </a:rPr>
                        <a:t>Jacket Potato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ill Sans MT Light" panose="020B0302020104020203" pitchFamily="34" charset="0"/>
                          <a:ea typeface="+mn-ea"/>
                          <a:cs typeface="+mn-cs"/>
                        </a:rPr>
                        <a:t> with Baked Beans &amp; Cheese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Gill Sans MT Light" panose="020B0302020104020203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ill Sans MT Light" panose="020B0302020104020203" pitchFamily="34" charset="0"/>
                          <a:ea typeface="+mn-ea"/>
                          <a:cs typeface="+mn-cs"/>
                        </a:rPr>
                        <a:t>Tomato &amp; Chilli Sauce  </a:t>
                      </a:r>
                    </a:p>
                  </a:txBody>
                  <a:tcPr anchor="ctr">
                    <a:lnL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ill Sans MT Light" panose="020B0302020104020203" pitchFamily="34" charset="0"/>
                          <a:ea typeface="+mn-ea"/>
                          <a:cs typeface="+mn-cs"/>
                        </a:rPr>
                        <a:t>Jacket Potato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ill Sans MT Light" panose="020B0302020104020203" pitchFamily="34" charset="0"/>
                          <a:ea typeface="+mn-ea"/>
                          <a:cs typeface="+mn-cs"/>
                        </a:rPr>
                        <a:t> with Baked Beans &amp; Cheese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Gill Sans MT Light" panose="020B0302020104020203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ill Sans MT Light" panose="020B0302020104020203" pitchFamily="34" charset="0"/>
                          <a:ea typeface="+mn-ea"/>
                          <a:cs typeface="+mn-cs"/>
                        </a:rPr>
                        <a:t>Pasta with Arrabbiata Sauce </a:t>
                      </a:r>
                    </a:p>
                  </a:txBody>
                  <a:tcPr anchor="ctr">
                    <a:lnL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ill Sans MT Light" panose="020B0302020104020203" pitchFamily="34" charset="0"/>
                          <a:ea typeface="+mn-ea"/>
                          <a:cs typeface="+mn-cs"/>
                        </a:rPr>
                        <a:t>Jacket Potato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ill Sans MT Light" panose="020B0302020104020203" pitchFamily="34" charset="0"/>
                          <a:ea typeface="+mn-ea"/>
                          <a:cs typeface="+mn-cs"/>
                        </a:rPr>
                        <a:t> with Baked Beans &amp; Cheese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Gill Sans MT Light" panose="020B0302020104020203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ill Sans MT Light" panose="020B0302020104020203" pitchFamily="34" charset="0"/>
                          <a:ea typeface="+mn-ea"/>
                          <a:cs typeface="+mn-cs"/>
                        </a:rPr>
                        <a:t>Pasta Alfredo </a:t>
                      </a:r>
                    </a:p>
                  </a:txBody>
                  <a:tcPr anchor="ctr">
                    <a:lnL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ill Sans MT Light" panose="020B0302020104020203" pitchFamily="34" charset="0"/>
                          <a:ea typeface="+mn-ea"/>
                          <a:cs typeface="+mn-cs"/>
                        </a:rPr>
                        <a:t>Jacket Potato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ill Sans MT Light" panose="020B0302020104020203" pitchFamily="34" charset="0"/>
                          <a:ea typeface="+mn-ea"/>
                          <a:cs typeface="+mn-cs"/>
                        </a:rPr>
                        <a:t> with Baked Beans &amp; Cheese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Gill Sans MT Light" panose="020B0302020104020203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ill Sans MT Light" panose="020B0302020104020203" pitchFamily="34" charset="0"/>
                          <a:ea typeface="+mn-ea"/>
                          <a:cs typeface="+mn-cs"/>
                        </a:rPr>
                        <a:t>Creamy Spinach Lemon &amp; Parsley  </a:t>
                      </a:r>
                    </a:p>
                  </a:txBody>
                  <a:tcPr anchor="ctr">
                    <a:lnL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ill Sans MT Light" panose="020B0302020104020203" pitchFamily="34" charset="0"/>
                          <a:ea typeface="+mn-ea"/>
                          <a:cs typeface="+mn-cs"/>
                        </a:rPr>
                        <a:t>Jacket Potato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ill Sans MT Light" panose="020B0302020104020203" pitchFamily="34" charset="0"/>
                          <a:ea typeface="+mn-ea"/>
                          <a:cs typeface="+mn-cs"/>
                        </a:rPr>
                        <a:t> with Baked Beans &amp; Cheese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 b="0" dirty="0">
                        <a:solidFill>
                          <a:schemeClr val="tx1"/>
                        </a:solidFill>
                        <a:latin typeface="Gill Sans MT Light" panose="020B03020201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6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6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5328085"/>
                  </a:ext>
                </a:extLst>
              </a:tr>
              <a:tr h="489930">
                <a:tc>
                  <a:txBody>
                    <a:bodyPr/>
                    <a:lstStyle/>
                    <a:p>
                      <a:pPr algn="ctr"/>
                      <a:r>
                        <a:rPr lang="en-GB" sz="1000" b="1" i="0" dirty="0">
                          <a:solidFill>
                            <a:schemeClr val="bg1"/>
                          </a:solidFill>
                          <a:latin typeface="Gill Sans MT Light" panose="020B0302020104020203" pitchFamily="34" charset="0"/>
                        </a:rPr>
                        <a:t>HOT DESSERT</a:t>
                      </a:r>
                    </a:p>
                  </a:txBody>
                  <a:tcPr anchor="ctr">
                    <a:lnL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02F7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solidFill>
                            <a:schemeClr val="tx1"/>
                          </a:solidFill>
                          <a:latin typeface="Gill Sans MT Light" panose="020B0302020104020203" pitchFamily="34" charset="0"/>
                        </a:rPr>
                        <a:t>Steamed Syrup Sponge &amp; Custard 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solidFill>
                            <a:schemeClr val="tx1"/>
                          </a:solidFill>
                          <a:latin typeface="Gill Sans MT Light" panose="020B0302020104020203" pitchFamily="34" charset="0"/>
                        </a:rPr>
                        <a:t>Apple, Sultana &amp; Cinnamon Crumble with Custard  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solidFill>
                            <a:schemeClr val="tx1"/>
                          </a:solidFill>
                          <a:latin typeface="Gill Sans MT Light" panose="020B0302020104020203" pitchFamily="34" charset="0"/>
                        </a:rPr>
                        <a:t>Malted Blondie 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aseline="0" dirty="0">
                          <a:solidFill>
                            <a:schemeClr val="tx1"/>
                          </a:solidFill>
                          <a:latin typeface="Gill Sans MT Light" panose="020B0302020104020203" pitchFamily="34" charset="0"/>
                        </a:rPr>
                        <a:t>Sticky Toffee Pear Pudding with Toffee Custard  </a:t>
                      </a:r>
                    </a:p>
                    <a:p>
                      <a:pPr algn="ctr"/>
                      <a:endParaRPr lang="en-GB" sz="800" dirty="0">
                        <a:solidFill>
                          <a:schemeClr val="tx1"/>
                        </a:solidFill>
                        <a:latin typeface="Gill Sans MT Light" panose="020B0302020104020203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solidFill>
                            <a:schemeClr val="tx1"/>
                          </a:solidFill>
                          <a:latin typeface="Gill Sans MT Light" panose="020B0302020104020203" pitchFamily="34" charset="0"/>
                        </a:rPr>
                        <a:t>Lemon &amp; Lime Drizzle Cake 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Gill Sans MT Light" panose="020B0302020104020203" pitchFamily="34" charset="0"/>
                          <a:ea typeface="+mn-ea"/>
                          <a:cs typeface="+mn-cs"/>
                        </a:rPr>
                        <a:t>Chocolate Brownie </a:t>
                      </a:r>
                      <a:endParaRPr lang="en-GB" sz="800" dirty="0">
                        <a:solidFill>
                          <a:schemeClr val="tx1"/>
                        </a:solidFill>
                        <a:latin typeface="Gill Sans MT Light" panose="020B0302020104020203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Gill Sans MT Light" panose="020B0302020104020203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Gill Sans MT Light" panose="020B0302020104020203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A6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6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6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6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4045115"/>
                  </a:ext>
                </a:extLst>
              </a:tr>
              <a:tr h="346034">
                <a:tc>
                  <a:txBody>
                    <a:bodyPr/>
                    <a:lstStyle/>
                    <a:p>
                      <a:pPr algn="ctr"/>
                      <a:r>
                        <a:rPr lang="en-GB" sz="1000" b="1" i="0" dirty="0">
                          <a:solidFill>
                            <a:schemeClr val="bg1"/>
                          </a:solidFill>
                          <a:latin typeface="Gill Sans MT Light" panose="020B0302020104020203" pitchFamily="34" charset="0"/>
                        </a:rPr>
                        <a:t>COLD DESSERT </a:t>
                      </a:r>
                    </a:p>
                  </a:txBody>
                  <a:tcPr anchor="ctr">
                    <a:lnL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02F7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baseline="0" dirty="0">
                          <a:solidFill>
                            <a:schemeClr val="tx1"/>
                          </a:solidFill>
                          <a:latin typeface="Gill Sans MT Light" panose="020B0302020104020203" pitchFamily="34" charset="0"/>
                        </a:rPr>
                        <a:t>Key Lime Pie 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solidFill>
                            <a:schemeClr val="tx1"/>
                          </a:solidFill>
                          <a:latin typeface="Gill Sans MT Light" panose="020B0302020104020203" pitchFamily="34" charset="0"/>
                        </a:rPr>
                        <a:t>Raspberry Jelly 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solidFill>
                            <a:schemeClr val="tx1"/>
                          </a:solidFill>
                          <a:latin typeface="Gill Sans MT Light" panose="020B0302020104020203" pitchFamily="34" charset="0"/>
                        </a:rPr>
                        <a:t>Double Layer Blueberry Pot 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baseline="0" dirty="0">
                          <a:solidFill>
                            <a:schemeClr val="tx1"/>
                          </a:solidFill>
                          <a:latin typeface="Gill Sans MT Light" panose="020B0302020104020203" pitchFamily="34" charset="0"/>
                        </a:rPr>
                        <a:t>Orange Jelly 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solidFill>
                            <a:schemeClr val="tx1"/>
                          </a:solidFill>
                          <a:latin typeface="Gill Sans MT Light" panose="020B0302020104020203" pitchFamily="34" charset="0"/>
                        </a:rPr>
                        <a:t>Mint Chocolate Mousse 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" dirty="0">
                        <a:solidFill>
                          <a:schemeClr val="tx1"/>
                        </a:solidFill>
                        <a:latin typeface="Gill Sans MT Light" panose="020B0302020104020203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GB" sz="800" b="0" i="0" u="none" strike="noStrike" dirty="0">
                        <a:solidFill>
                          <a:schemeClr val="tx1"/>
                        </a:solidFill>
                        <a:effectLst/>
                        <a:latin typeface="Gill Sans MT Light" panose="020B0302020104020203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A6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6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6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6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1581907"/>
                  </a:ext>
                </a:extLst>
              </a:tr>
              <a:tr h="374780">
                <a:tc>
                  <a:txBody>
                    <a:bodyPr/>
                    <a:lstStyle/>
                    <a:p>
                      <a:pPr algn="ctr"/>
                      <a:r>
                        <a:rPr lang="en-GB" sz="1000" b="1" i="0" dirty="0">
                          <a:solidFill>
                            <a:schemeClr val="bg1"/>
                          </a:solidFill>
                          <a:latin typeface="Gill Sans MT Light" panose="020B0302020104020203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GB" sz="1000" b="1" i="0" dirty="0">
                          <a:solidFill>
                            <a:schemeClr val="bg1"/>
                          </a:solidFill>
                          <a:latin typeface="Gill Sans MT Light" panose="020B0302020104020203" pitchFamily="34" charset="0"/>
                        </a:rPr>
                        <a:t>FRUIT </a:t>
                      </a:r>
                    </a:p>
                  </a:txBody>
                  <a:tcPr anchor="ctr">
                    <a:lnL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02F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Gill Sans MT Light" panose="020B0302020104020203" pitchFamily="34" charset="0"/>
                        </a:rPr>
                        <a:t>Melon Medley 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Gill Sans MT Light" panose="020B0302020104020203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Gill Sans MT Light" panose="020B0302020104020203" pitchFamily="34" charset="0"/>
                          <a:ea typeface="+mn-ea"/>
                          <a:cs typeface="+mn-cs"/>
                        </a:rPr>
                        <a:t>Sliced Fruit </a:t>
                      </a:r>
                    </a:p>
                    <a:p>
                      <a:pPr algn="ctr" fontAlgn="ctr"/>
                      <a:endParaRPr lang="en-GB" sz="800" b="0" i="0" u="none" strike="noStrike" dirty="0">
                        <a:solidFill>
                          <a:schemeClr val="tx1"/>
                        </a:solidFill>
                        <a:effectLst/>
                        <a:latin typeface="Gill Sans MT Light" panose="020B0302020104020203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Gill Sans MT Light" panose="020B0302020104020203" pitchFamily="34" charset="0"/>
                        </a:rPr>
                        <a:t>Pineapple &amp; Orange Pot 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Gill Sans MT Light" panose="020B0302020104020203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Gill Sans MT Light" panose="020B0302020104020203" pitchFamily="34" charset="0"/>
                          <a:ea typeface="+mn-ea"/>
                          <a:cs typeface="+mn-cs"/>
                        </a:rPr>
                        <a:t>Sliced Fruit </a:t>
                      </a:r>
                    </a:p>
                    <a:p>
                      <a:pPr algn="ctr" fontAlgn="ctr"/>
                      <a:endParaRPr lang="en-GB" sz="800" b="0" i="0" u="none" strike="noStrike" dirty="0">
                        <a:solidFill>
                          <a:schemeClr val="tx1"/>
                        </a:solidFill>
                        <a:effectLst/>
                        <a:latin typeface="Gill Sans MT Light" panose="020B0302020104020203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Gill Sans MT Light" panose="020B0302020104020203" pitchFamily="34" charset="0"/>
                        </a:rPr>
                        <a:t>Watermelon &amp; Grape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" dirty="0">
                        <a:solidFill>
                          <a:schemeClr val="tx1"/>
                        </a:solidFill>
                        <a:latin typeface="Gill Sans MT Light" panose="020B0302020104020203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800" b="0" dirty="0">
                        <a:solidFill>
                          <a:schemeClr val="tx1"/>
                        </a:solidFill>
                        <a:latin typeface="Gill Sans MT Light" panose="020B03020201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DA6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6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6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6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871573"/>
                  </a:ext>
                </a:extLst>
              </a:tr>
            </a:tbl>
          </a:graphicData>
        </a:graphic>
      </p:graphicFrame>
      <p:pic>
        <p:nvPicPr>
          <p:cNvPr id="14" name="Picture 13" descr="A picture containing text&#10;&#10;Description automatically generated">
            <a:extLst>
              <a:ext uri="{FF2B5EF4-FFF2-40B4-BE49-F238E27FC236}">
                <a16:creationId xmlns:a16="http://schemas.microsoft.com/office/drawing/2014/main" id="{CCF83A18-232A-2160-360B-794B7993690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2048" y="99024"/>
            <a:ext cx="952214" cy="476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2186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phic 11">
            <a:extLst>
              <a:ext uri="{FF2B5EF4-FFF2-40B4-BE49-F238E27FC236}">
                <a16:creationId xmlns:a16="http://schemas.microsoft.com/office/drawing/2014/main" id="{B315D6D1-F3B6-B505-5318-EBB4219FBD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4502" y="12649"/>
            <a:ext cx="1426185" cy="1640113"/>
          </a:xfrm>
          <a:prstGeom prst="rect">
            <a:avLst/>
          </a:prstGeom>
        </p:spPr>
      </p:pic>
      <p:pic>
        <p:nvPicPr>
          <p:cNvPr id="2" name="Picture 1" descr="Text&#10;&#10;Description automatically generated">
            <a:extLst>
              <a:ext uri="{FF2B5EF4-FFF2-40B4-BE49-F238E27FC236}">
                <a16:creationId xmlns:a16="http://schemas.microsoft.com/office/drawing/2014/main" id="{DCC6260B-9E3E-1854-69C9-A9BF835254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1943" y="6498077"/>
            <a:ext cx="1002114" cy="244800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F85B36D4-82B1-7671-EB58-F3348D90469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740092" y="254219"/>
            <a:ext cx="2425816" cy="724296"/>
          </a:xfrm>
          <a:prstGeom prst="rect">
            <a:avLst/>
          </a:prstGeom>
        </p:spPr>
      </p:pic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2B554072-B2CF-CA12-12A0-EBC1D26920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5536529"/>
              </p:ext>
            </p:extLst>
          </p:nvPr>
        </p:nvGraphicFramePr>
        <p:xfrm>
          <a:off x="881172" y="1012424"/>
          <a:ext cx="8920856" cy="57304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5107">
                  <a:extLst>
                    <a:ext uri="{9D8B030D-6E8A-4147-A177-3AD203B41FA5}">
                      <a16:colId xmlns:a16="http://schemas.microsoft.com/office/drawing/2014/main" val="1872024225"/>
                    </a:ext>
                  </a:extLst>
                </a:gridCol>
                <a:gridCol w="1115107">
                  <a:extLst>
                    <a:ext uri="{9D8B030D-6E8A-4147-A177-3AD203B41FA5}">
                      <a16:colId xmlns:a16="http://schemas.microsoft.com/office/drawing/2014/main" val="1793934144"/>
                    </a:ext>
                  </a:extLst>
                </a:gridCol>
                <a:gridCol w="1115107">
                  <a:extLst>
                    <a:ext uri="{9D8B030D-6E8A-4147-A177-3AD203B41FA5}">
                      <a16:colId xmlns:a16="http://schemas.microsoft.com/office/drawing/2014/main" val="3345603019"/>
                    </a:ext>
                  </a:extLst>
                </a:gridCol>
                <a:gridCol w="1140266">
                  <a:extLst>
                    <a:ext uri="{9D8B030D-6E8A-4147-A177-3AD203B41FA5}">
                      <a16:colId xmlns:a16="http://schemas.microsoft.com/office/drawing/2014/main" val="3054068587"/>
                    </a:ext>
                  </a:extLst>
                </a:gridCol>
                <a:gridCol w="1089948">
                  <a:extLst>
                    <a:ext uri="{9D8B030D-6E8A-4147-A177-3AD203B41FA5}">
                      <a16:colId xmlns:a16="http://schemas.microsoft.com/office/drawing/2014/main" val="730388520"/>
                    </a:ext>
                  </a:extLst>
                </a:gridCol>
                <a:gridCol w="1115107">
                  <a:extLst>
                    <a:ext uri="{9D8B030D-6E8A-4147-A177-3AD203B41FA5}">
                      <a16:colId xmlns:a16="http://schemas.microsoft.com/office/drawing/2014/main" val="108890227"/>
                    </a:ext>
                  </a:extLst>
                </a:gridCol>
                <a:gridCol w="1115107">
                  <a:extLst>
                    <a:ext uri="{9D8B030D-6E8A-4147-A177-3AD203B41FA5}">
                      <a16:colId xmlns:a16="http://schemas.microsoft.com/office/drawing/2014/main" val="743926315"/>
                    </a:ext>
                  </a:extLst>
                </a:gridCol>
                <a:gridCol w="1115107">
                  <a:extLst>
                    <a:ext uri="{9D8B030D-6E8A-4147-A177-3AD203B41FA5}">
                      <a16:colId xmlns:a16="http://schemas.microsoft.com/office/drawing/2014/main" val="2595732598"/>
                    </a:ext>
                  </a:extLst>
                </a:gridCol>
              </a:tblGrid>
              <a:tr h="395368">
                <a:tc>
                  <a:txBody>
                    <a:bodyPr/>
                    <a:lstStyle/>
                    <a:p>
                      <a:pPr algn="ctr"/>
                      <a:r>
                        <a:rPr lang="en-GB" sz="1000" b="1" i="0" u="none" dirty="0">
                          <a:solidFill>
                            <a:schemeClr val="bg1"/>
                          </a:solidFill>
                          <a:latin typeface="Gill Sans MT Light" panose="020B0302020104020203" pitchFamily="34" charset="0"/>
                        </a:rPr>
                        <a:t>WEEK THREE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641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i="0" u="none" kern="1200" dirty="0">
                          <a:solidFill>
                            <a:schemeClr val="bg1"/>
                          </a:solidFill>
                          <a:latin typeface="Gill Sans MT Light" panose="020B0302020104020203" pitchFamily="34" charset="0"/>
                          <a:ea typeface="+mn-ea"/>
                          <a:cs typeface="+mn-cs"/>
                        </a:rPr>
                        <a:t>MONDAY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6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641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i="0" u="none" dirty="0">
                          <a:solidFill>
                            <a:schemeClr val="bg1"/>
                          </a:solidFill>
                          <a:latin typeface="Gill Sans MT Light" panose="020B0302020104020203" pitchFamily="34" charset="0"/>
                        </a:rPr>
                        <a:t>TUESDAY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6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641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i="0" u="none" dirty="0">
                          <a:solidFill>
                            <a:schemeClr val="bg1"/>
                          </a:solidFill>
                          <a:latin typeface="Gill Sans MT Light" panose="020B0302020104020203" pitchFamily="34" charset="0"/>
                        </a:rPr>
                        <a:t>WEDNESDAY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6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641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i="0" u="none" dirty="0">
                          <a:solidFill>
                            <a:schemeClr val="bg1"/>
                          </a:solidFill>
                          <a:latin typeface="Gill Sans MT Light" panose="020B0302020104020203" pitchFamily="34" charset="0"/>
                        </a:rPr>
                        <a:t>THURSDAY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6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641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i="0" u="none" dirty="0">
                          <a:solidFill>
                            <a:schemeClr val="bg1"/>
                          </a:solidFill>
                          <a:latin typeface="Gill Sans MT Light" panose="020B0302020104020203" pitchFamily="34" charset="0"/>
                        </a:rPr>
                        <a:t>FRIDAY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6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641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i="0" u="none" dirty="0">
                          <a:solidFill>
                            <a:schemeClr val="bg1"/>
                          </a:solidFill>
                          <a:latin typeface="Gill Sans MT Light" panose="020B0302020104020203" pitchFamily="34" charset="0"/>
                        </a:rPr>
                        <a:t>SATURDAY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6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641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i="0" u="none" dirty="0">
                          <a:solidFill>
                            <a:schemeClr val="bg1"/>
                          </a:solidFill>
                          <a:latin typeface="Gill Sans MT Light" panose="020B0302020104020203" pitchFamily="34" charset="0"/>
                        </a:rPr>
                        <a:t>SUNDAY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6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641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9912350"/>
                  </a:ext>
                </a:extLst>
              </a:tr>
              <a:tr h="372075">
                <a:tc>
                  <a:txBody>
                    <a:bodyPr/>
                    <a:lstStyle/>
                    <a:p>
                      <a:pPr algn="ctr"/>
                      <a:r>
                        <a:rPr lang="en-GB" sz="1000" b="1" i="0" dirty="0">
                          <a:solidFill>
                            <a:schemeClr val="bg1"/>
                          </a:solidFill>
                          <a:latin typeface="Gill Sans MT Light" panose="020B0302020104020203" pitchFamily="34" charset="0"/>
                        </a:rPr>
                        <a:t>SOUP 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6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641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Gill Sans MT Light" panose="020B0302020104020203" pitchFamily="34" charset="0"/>
                        </a:rPr>
                        <a:t>Tomato &amp; Basil Soup </a:t>
                      </a:r>
                    </a:p>
                    <a:p>
                      <a:pPr algn="ctr"/>
                      <a:r>
                        <a:rPr lang="en-GB" sz="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Gill Sans MT Light" panose="020B0302020104020203" pitchFamily="34" charset="0"/>
                        </a:rPr>
                        <a:t>Mixed Olive Bread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A6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6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6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6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Gill Sans MT Light" panose="020B0302020104020203" pitchFamily="34" charset="0"/>
                          <a:ea typeface="+mn-ea"/>
                          <a:cs typeface="+mn-cs"/>
                        </a:rPr>
                        <a:t>Creamy Corn Chowder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Gill Sans MT Light" panose="020B0302020104020203" pitchFamily="34" charset="0"/>
                          <a:ea typeface="+mn-ea"/>
                          <a:cs typeface="+mn-cs"/>
                        </a:rPr>
                        <a:t>Chilli Bread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A6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6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6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6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Gill Sans MT Light" panose="020B0302020104020203" pitchFamily="34" charset="0"/>
                        </a:rPr>
                        <a:t>Summer Pea &amp; Mint </a:t>
                      </a:r>
                    </a:p>
                    <a:p>
                      <a:pPr algn="ctr"/>
                      <a:r>
                        <a:rPr lang="en-GB" sz="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Gill Sans MT Light" panose="020B0302020104020203" pitchFamily="34" charset="0"/>
                        </a:rPr>
                        <a:t>Herb Bread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A6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6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6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6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Gill Sans MT Light" panose="020B0302020104020203" pitchFamily="34" charset="0"/>
                        </a:rPr>
                        <a:t>Red Thai Curry</a:t>
                      </a:r>
                    </a:p>
                    <a:p>
                      <a:pPr algn="ctr"/>
                      <a:r>
                        <a:rPr lang="en-GB" sz="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Gill Sans MT Light" panose="020B0302020104020203" pitchFamily="34" charset="0"/>
                        </a:rPr>
                        <a:t> Noodle Soup </a:t>
                      </a:r>
                    </a:p>
                    <a:p>
                      <a:pPr algn="ctr"/>
                      <a:r>
                        <a:rPr lang="en-GB" sz="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Gill Sans MT Light" panose="020B0302020104020203" pitchFamily="34" charset="0"/>
                        </a:rPr>
                        <a:t>White Bread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A6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6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6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6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Gill Sans MT Light" panose="020B0302020104020203" pitchFamily="34" charset="0"/>
                          <a:ea typeface="+mn-ea"/>
                          <a:cs typeface="+mn-cs"/>
                        </a:rPr>
                        <a:t>Cream of Mushroom </a:t>
                      </a:r>
                    </a:p>
                    <a:p>
                      <a:pPr algn="ctr" fontAlgn="ctr"/>
                      <a:r>
                        <a:rPr lang="en-GB" sz="800" b="0" i="0" u="none" strike="noStrike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Gill Sans MT Light" panose="020B0302020104020203" pitchFamily="34" charset="0"/>
                          <a:ea typeface="+mn-ea"/>
                          <a:cs typeface="+mn-cs"/>
                        </a:rPr>
                        <a:t>Garlic Bread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A6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6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6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6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Gill Sans MT Light" panose="020B0302020104020203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A6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6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6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6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9">
                  <a:txBody>
                    <a:bodyPr/>
                    <a:lstStyle/>
                    <a:p>
                      <a:pPr algn="ctr"/>
                      <a:endParaRPr lang="en-GB" sz="800" b="0" i="1" u="none" strike="noStrike" dirty="0">
                        <a:solidFill>
                          <a:schemeClr val="tx1"/>
                        </a:solidFill>
                        <a:effectLst/>
                        <a:latin typeface="Gill Sans MT Light" panose="020B0302020104020203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endParaRPr lang="en-GB" sz="800" b="0" i="1" u="none" strike="noStrike" dirty="0">
                        <a:solidFill>
                          <a:schemeClr val="tx1"/>
                        </a:solidFill>
                        <a:effectLst/>
                        <a:latin typeface="Gill Sans MT Light" panose="020B0302020104020203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endParaRPr lang="en-GB" sz="800" b="0" i="1" u="none" strike="noStrike" dirty="0">
                        <a:solidFill>
                          <a:schemeClr val="tx1"/>
                        </a:solidFill>
                        <a:effectLst/>
                        <a:latin typeface="Gill Sans MT Light" panose="020B0302020104020203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endParaRPr lang="en-GB" sz="800" b="0" i="1" u="none" strike="noStrike" dirty="0">
                        <a:solidFill>
                          <a:schemeClr val="tx1"/>
                        </a:solidFill>
                        <a:effectLst/>
                        <a:latin typeface="Gill Sans MT Light" panose="020B0302020104020203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endParaRPr lang="en-GB" sz="800" b="0" i="0" u="none" strike="noStrike" dirty="0">
                        <a:solidFill>
                          <a:schemeClr val="tx1"/>
                        </a:solidFill>
                        <a:effectLst/>
                        <a:latin typeface="Gill Sans MT Light" panose="020B0302020104020203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A6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6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6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6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8912788"/>
                  </a:ext>
                </a:extLst>
              </a:tr>
              <a:tr h="525992">
                <a:tc>
                  <a:txBody>
                    <a:bodyPr/>
                    <a:lstStyle/>
                    <a:p>
                      <a:pPr algn="ctr"/>
                      <a:r>
                        <a:rPr lang="en-GB" sz="1000" b="1" i="0" dirty="0">
                          <a:solidFill>
                            <a:schemeClr val="bg1"/>
                          </a:solidFill>
                          <a:latin typeface="Gill Sans MT Light" panose="020B0302020104020203" pitchFamily="34" charset="0"/>
                        </a:rPr>
                        <a:t>MAIN COURSE</a:t>
                      </a:r>
                    </a:p>
                    <a:p>
                      <a:pPr algn="ctr"/>
                      <a:r>
                        <a:rPr lang="en-GB" sz="1000" b="1" i="0" dirty="0">
                          <a:solidFill>
                            <a:schemeClr val="bg1"/>
                          </a:solidFill>
                          <a:latin typeface="Gill Sans MT Light" panose="020B0302020104020203" pitchFamily="34" charset="0"/>
                        </a:rPr>
                        <a:t> ONE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6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641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Gill Sans MT Light" panose="020B0302020104020203" pitchFamily="34" charset="0"/>
                        </a:rPr>
                        <a:t>Katsu Curry </a:t>
                      </a:r>
                    </a:p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Gill Sans MT Light" panose="020B0302020104020203" pitchFamily="34" charset="0"/>
                        </a:rPr>
                        <a:t>Breaded Chicken</a:t>
                      </a:r>
                    </a:p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Gill Sans MT Light" panose="020B0302020104020203" pitchFamily="34" charset="0"/>
                        </a:rPr>
                        <a:t> with Katsu Sauce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A6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6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6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6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Gill Sans MT Light" panose="020B0302020104020203" pitchFamily="34" charset="0"/>
                        </a:rPr>
                        <a:t>Cumberland Sausages </a:t>
                      </a:r>
                    </a:p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Gill Sans MT Light" panose="020B0302020104020203" pitchFamily="34" charset="0"/>
                        </a:rPr>
                        <a:t>with Onion Gravy</a:t>
                      </a:r>
                    </a:p>
                    <a:p>
                      <a:pPr algn="ctr" fontAlgn="ctr"/>
                      <a:endParaRPr lang="en-GB" sz="800" b="0" i="0" u="none" strike="noStrike" dirty="0">
                        <a:solidFill>
                          <a:schemeClr val="tx1"/>
                        </a:solidFill>
                        <a:effectLst/>
                        <a:latin typeface="Gill Sans MT Light" panose="020B0302020104020203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A6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6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6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Gill Sans MT Light" panose="020B0302020104020203" pitchFamily="34" charset="0"/>
                        </a:rPr>
                        <a:t>Farfalle Pasta </a:t>
                      </a:r>
                    </a:p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Gill Sans MT Light" panose="020B0302020104020203" pitchFamily="34" charset="0"/>
                        </a:rPr>
                        <a:t>with</a:t>
                      </a:r>
                    </a:p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Gill Sans MT Light" panose="020B0302020104020203" pitchFamily="34" charset="0"/>
                        </a:rPr>
                        <a:t> Bolognaise Sauce,</a:t>
                      </a:r>
                    </a:p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Gill Sans MT Light" panose="020B0302020104020203" pitchFamily="34" charset="0"/>
                        </a:rPr>
                        <a:t>Vegan Bolognaise </a:t>
                      </a:r>
                    </a:p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Gill Sans MT Light" panose="020B0302020104020203" pitchFamily="34" charset="0"/>
                        </a:rPr>
                        <a:t>or </a:t>
                      </a:r>
                    </a:p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Gill Sans MT Light" panose="020B0302020104020203" pitchFamily="34" charset="0"/>
                        </a:rPr>
                        <a:t>Red Pepper Pesto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A6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6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6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6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" b="0" i="1" dirty="0">
                        <a:solidFill>
                          <a:schemeClr val="tx1"/>
                        </a:solidFill>
                        <a:latin typeface="Gill Sans MT Light" panose="020B0302020104020203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endParaRPr lang="en-GB" sz="800" b="0" i="1" u="none" strike="noStrike" dirty="0">
                        <a:solidFill>
                          <a:schemeClr val="tx1"/>
                        </a:solidFill>
                        <a:effectLst/>
                        <a:latin typeface="Gill Sans MT Light" panose="020B0302020104020203" pitchFamily="34" charset="0"/>
                        <a:cs typeface="Calibri" panose="020F0502020204030204" pitchFamily="34" charset="0"/>
                      </a:endParaRPr>
                    </a:p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Gill Sans MT Light" panose="020B0302020104020203" pitchFamily="34" charset="0"/>
                        </a:rPr>
                        <a:t>Honey &amp; Five Spiced </a:t>
                      </a:r>
                    </a:p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Gill Sans MT Light" panose="020B0302020104020203" pitchFamily="34" charset="0"/>
                        </a:rPr>
                        <a:t>Roast Pork</a:t>
                      </a:r>
                    </a:p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Gill Sans MT Light" panose="020B0302020104020203" pitchFamily="34" charset="0"/>
                        </a:rPr>
                        <a:t> with Gravy </a:t>
                      </a:r>
                    </a:p>
                    <a:p>
                      <a:pPr algn="ctr"/>
                      <a:endParaRPr lang="en-GB" sz="800" b="0" i="0" u="none" strike="noStrike" dirty="0">
                        <a:solidFill>
                          <a:schemeClr val="tx1"/>
                        </a:solidFill>
                        <a:effectLst/>
                        <a:latin typeface="Gill Sans MT Light" panose="020B0302020104020203" pitchFamily="34" charset="0"/>
                      </a:endParaRPr>
                    </a:p>
                    <a:p>
                      <a:pPr algn="ctr" fontAlgn="ctr"/>
                      <a:endParaRPr lang="en-GB" sz="8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Gill Sans MT Light" panose="020B0302020104020203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A6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6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6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6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Gill Sans MT Light" panose="020B0302020104020203" pitchFamily="34" charset="0"/>
                        </a:rPr>
                        <a:t>Battered Catch of the Day </a:t>
                      </a:r>
                    </a:p>
                    <a:p>
                      <a:pPr algn="ctr"/>
                      <a:r>
                        <a:rPr lang="en-GB" sz="8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Gill Sans MT Light" panose="020B0302020104020203" pitchFamily="34" charset="0"/>
                        </a:rPr>
                        <a:t>Madras Spiced Battered Fish </a:t>
                      </a:r>
                    </a:p>
                    <a:p>
                      <a:pPr algn="ctr"/>
                      <a:r>
                        <a:rPr lang="en-GB" sz="8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Gill Sans MT Light" panose="020B0302020104020203" pitchFamily="34" charset="0"/>
                        </a:rPr>
                        <a:t>with Curried Tartar Sauce</a:t>
                      </a:r>
                    </a:p>
                    <a:p>
                      <a:pPr algn="ctr"/>
                      <a:r>
                        <a:rPr lang="en-GB" sz="8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Gill Sans MT Light" panose="020B0302020104020203" pitchFamily="34" charset="0"/>
                        </a:rPr>
                        <a:t>&amp; Pickled Red Onions  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A6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6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6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6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Gill Sans MT Light" panose="020B0302020104020203" pitchFamily="34" charset="0"/>
                        </a:rPr>
                        <a:t>Pork Fajitas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Gill Sans MT Light" panose="020B0302020104020203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A6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6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6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6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800" b="0" i="0" u="none" strike="noStrike" dirty="0">
                        <a:solidFill>
                          <a:schemeClr val="tx1"/>
                        </a:solidFill>
                        <a:effectLst/>
                        <a:latin typeface="Gill Sans MT Light" panose="020B0302020104020203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A6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6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6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6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8424781"/>
                  </a:ext>
                </a:extLst>
              </a:tr>
              <a:tr h="426900">
                <a:tc>
                  <a:txBody>
                    <a:bodyPr/>
                    <a:lstStyle/>
                    <a:p>
                      <a:pPr algn="ctr"/>
                      <a:r>
                        <a:rPr lang="en-GB" sz="1000" b="1" i="0" dirty="0">
                          <a:solidFill>
                            <a:schemeClr val="bg1"/>
                          </a:solidFill>
                          <a:latin typeface="Gill Sans MT Light" panose="020B0302020104020203" pitchFamily="34" charset="0"/>
                        </a:rPr>
                        <a:t>MAIN COURSE TWO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6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641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Gill Sans MT Light" panose="020B0302020104020203" pitchFamily="34" charset="0"/>
                        </a:rPr>
                        <a:t>Breaded Tofu Katsu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Gill Sans MT Light" panose="020B0302020104020203" pitchFamily="34" charset="0"/>
                        </a:rPr>
                        <a:t>Breaded Tofu Steak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Gill Sans MT Light" panose="020B0302020104020203" pitchFamily="34" charset="0"/>
                        </a:rPr>
                        <a:t> with Katsu Sauce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A6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6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6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6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Gill Sans MT Light" panose="020B0302020104020203" pitchFamily="34" charset="0"/>
                        </a:rPr>
                        <a:t>Vegan Sausages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Gill Sans MT Light" panose="020B0302020104020203" pitchFamily="34" charset="0"/>
                        </a:rPr>
                        <a:t>with Onion Gravy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A6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Gill Sans MT Light" panose="020B0302020104020203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6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6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6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Gill Sans MT Light" panose="020B0302020104020203" pitchFamily="34" charset="0"/>
                        </a:rPr>
                        <a:t>Goats Cheese &amp; Caramelised Red Onion Tart with Rocket Pesto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A6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6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6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6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Gill Sans MT Light" panose="020B0302020104020203" pitchFamily="34" charset="0"/>
                        </a:rPr>
                        <a:t>Madras Spiced Roast Vegetable &amp; Butterbean</a:t>
                      </a:r>
                    </a:p>
                    <a:p>
                      <a:pPr algn="ctr" fontAlgn="ctr"/>
                      <a:r>
                        <a:rPr lang="en-GB" sz="8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Gill Sans MT Light" panose="020B0302020104020203" pitchFamily="34" charset="0"/>
                        </a:rPr>
                        <a:t>Fritter, with Pickled Red Onions 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A6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6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6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6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Gill Sans MT Light" panose="020B0302020104020203" pitchFamily="34" charset="0"/>
                        </a:rPr>
                        <a:t>Quorn &amp; Pepper Fajitas </a:t>
                      </a:r>
                    </a:p>
                    <a:p>
                      <a:pPr algn="ctr"/>
                      <a:endParaRPr lang="en-GB" sz="8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Gill Sans MT Light" panose="020B0302020104020203" pitchFamily="34" charset="0"/>
                      </a:endParaRPr>
                    </a:p>
                    <a:p>
                      <a:pPr algn="ctr"/>
                      <a:endParaRPr lang="en-GB" sz="8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Gill Sans MT Light" panose="020B0302020104020203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A6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6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6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6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800" b="0" i="0" u="none" strike="noStrike" dirty="0">
                        <a:solidFill>
                          <a:schemeClr val="tx1"/>
                        </a:solidFill>
                        <a:effectLst/>
                        <a:latin typeface="Gill Sans MT Light" panose="020B0302020104020203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A6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6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6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6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2926571"/>
                  </a:ext>
                </a:extLst>
              </a:tr>
              <a:tr h="251121">
                <a:tc>
                  <a:txBody>
                    <a:bodyPr/>
                    <a:lstStyle/>
                    <a:p>
                      <a:pPr algn="ctr"/>
                      <a:r>
                        <a:rPr lang="en-GB" sz="1000" b="1" i="0" dirty="0">
                          <a:solidFill>
                            <a:schemeClr val="bg1"/>
                          </a:solidFill>
                          <a:latin typeface="Gill Sans MT Light" panose="020B0302020104020203" pitchFamily="34" charset="0"/>
                        </a:rPr>
                        <a:t>ON THE SIDE 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6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641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Gill Sans MT Light" panose="020B0302020104020203" pitchFamily="34" charset="0"/>
                        </a:rPr>
                        <a:t>Steamed Rice </a:t>
                      </a:r>
                    </a:p>
                    <a:p>
                      <a:pPr algn="ctr"/>
                      <a:r>
                        <a:rPr lang="en-GB" sz="8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Gill Sans MT Light" panose="020B0302020104020203" pitchFamily="34" charset="0"/>
                        </a:rPr>
                        <a:t>Asian Slaw </a:t>
                      </a:r>
                    </a:p>
                    <a:p>
                      <a:pPr algn="ctr"/>
                      <a:r>
                        <a:rPr lang="en-GB" sz="8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Gill Sans MT Light" panose="020B0302020104020203" pitchFamily="34" charset="0"/>
                        </a:rPr>
                        <a:t>Sesame &amp; Soy Glazed Green Beans </a:t>
                      </a:r>
                    </a:p>
                    <a:p>
                      <a:pPr algn="ctr"/>
                      <a:r>
                        <a:rPr lang="en-GB" sz="8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Gill Sans MT Light" panose="020B0302020104020203" pitchFamily="34" charset="0"/>
                        </a:rPr>
                        <a:t>Prawn Crackers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A6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6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6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6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Gill Sans MT Light" panose="020B0302020104020203" pitchFamily="34" charset="0"/>
                        </a:rPr>
                        <a:t>Creamy Mash Potato</a:t>
                      </a:r>
                    </a:p>
                    <a:p>
                      <a:pPr algn="ctr"/>
                      <a:r>
                        <a:rPr lang="en-GB" sz="8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Gill Sans MT Light" panose="020B0302020104020203" pitchFamily="34" charset="0"/>
                        </a:rPr>
                        <a:t>Steamed Peas </a:t>
                      </a:r>
                    </a:p>
                    <a:p>
                      <a:pPr algn="ctr"/>
                      <a:r>
                        <a:rPr lang="en-GB" sz="8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Gill Sans MT Light" panose="020B0302020104020203" pitchFamily="34" charset="0"/>
                        </a:rPr>
                        <a:t>Sumac Carrots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A6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Gill Sans MT Light" panose="020B0302020104020203" pitchFamily="34" charset="0"/>
                        </a:rPr>
                        <a:t>Homemade Garlic Focaccia </a:t>
                      </a:r>
                    </a:p>
                    <a:p>
                      <a:pPr algn="ctr" fontAlgn="b"/>
                      <a:r>
                        <a:rPr lang="en-GB" sz="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Gill Sans MT Light" panose="020B0302020104020203" pitchFamily="34" charset="0"/>
                        </a:rPr>
                        <a:t>Zesty Italian Salad </a:t>
                      </a:r>
                    </a:p>
                    <a:p>
                      <a:pPr algn="ctr" fontAlgn="b"/>
                      <a:r>
                        <a:rPr lang="en-GB" sz="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Gill Sans MT Light" panose="020B0302020104020203" pitchFamily="34" charset="0"/>
                        </a:rPr>
                        <a:t>Sauteed Courgettes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6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6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6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Gill Sans MT Light" panose="020B0302020104020203" pitchFamily="34" charset="0"/>
                        </a:rPr>
                        <a:t>Roast Potatoes </a:t>
                      </a:r>
                    </a:p>
                    <a:p>
                      <a:pPr algn="ctr"/>
                      <a:r>
                        <a:rPr lang="en-GB" sz="8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Gill Sans MT Light" panose="020B0302020104020203" pitchFamily="34" charset="0"/>
                        </a:rPr>
                        <a:t>Buttered Cabbage </a:t>
                      </a:r>
                    </a:p>
                    <a:p>
                      <a:pPr algn="ctr"/>
                      <a:r>
                        <a:rPr lang="en-GB" sz="8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Gill Sans MT Light" panose="020B0302020104020203" pitchFamily="34" charset="0"/>
                        </a:rPr>
                        <a:t>Steamed Cauliflower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A6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6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6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6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Gill Sans MT Light" panose="020B0302020104020203" pitchFamily="34" charset="0"/>
                        </a:rPr>
                        <a:t>Chilli &amp; Lime </a:t>
                      </a:r>
                    </a:p>
                    <a:p>
                      <a:pPr algn="ctr"/>
                      <a:r>
                        <a:rPr lang="en-GB" sz="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Gill Sans MT Light" panose="020B0302020104020203" pitchFamily="34" charset="0"/>
                        </a:rPr>
                        <a:t>Chunky Chips </a:t>
                      </a:r>
                    </a:p>
                    <a:p>
                      <a:pPr algn="ctr"/>
                      <a:r>
                        <a:rPr lang="en-GB" sz="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Gill Sans MT Light" panose="020B0302020104020203" pitchFamily="34" charset="0"/>
                        </a:rPr>
                        <a:t>Indian Slaw </a:t>
                      </a:r>
                    </a:p>
                    <a:p>
                      <a:pPr algn="ctr"/>
                      <a:r>
                        <a:rPr lang="en-GB" sz="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Gill Sans MT Light" panose="020B0302020104020203" pitchFamily="34" charset="0"/>
                        </a:rPr>
                        <a:t>Beans Ki </a:t>
                      </a:r>
                      <a:r>
                        <a:rPr lang="en-GB" sz="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Gill Sans MT Light" panose="020B0302020104020203" pitchFamily="34" charset="0"/>
                        </a:rPr>
                        <a:t>Sabji</a:t>
                      </a:r>
                      <a:endParaRPr lang="en-GB" sz="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Gill Sans MT Light" panose="020B0302020104020203" pitchFamily="34" charset="0"/>
                      </a:endParaRPr>
                    </a:p>
                    <a:p>
                      <a:pPr algn="ctr"/>
                      <a:r>
                        <a:rPr lang="en-GB" sz="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Gill Sans MT Light" panose="020B0302020104020203" pitchFamily="34" charset="0"/>
                        </a:rPr>
                        <a:t>(Indian Green Beans )</a:t>
                      </a:r>
                    </a:p>
                    <a:p>
                      <a:pPr algn="ctr"/>
                      <a:r>
                        <a:rPr lang="en-GB" sz="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Gill Sans MT Light" panose="020B0302020104020203" pitchFamily="34" charset="0"/>
                        </a:rPr>
                        <a:t>Mango Ketchup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A6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6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6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6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Gill Sans MT Light" panose="020B0302020104020203" pitchFamily="34" charset="0"/>
                        </a:rPr>
                        <a:t>Wraps </a:t>
                      </a:r>
                    </a:p>
                    <a:p>
                      <a:pPr algn="ctr"/>
                      <a:r>
                        <a:rPr lang="en-GB" sz="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Gill Sans MT Light" panose="020B0302020104020203" pitchFamily="34" charset="0"/>
                        </a:rPr>
                        <a:t>Potato Wedges </a:t>
                      </a:r>
                    </a:p>
                    <a:p>
                      <a:pPr algn="ctr"/>
                      <a:r>
                        <a:rPr lang="en-GB" sz="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Gill Sans MT Light" panose="020B0302020104020203" pitchFamily="34" charset="0"/>
                        </a:rPr>
                        <a:t>Tomato Salsa</a:t>
                      </a:r>
                    </a:p>
                    <a:p>
                      <a:pPr algn="ctr"/>
                      <a:r>
                        <a:rPr lang="en-GB" sz="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Gill Sans MT Light" panose="020B0302020104020203" pitchFamily="34" charset="0"/>
                        </a:rPr>
                        <a:t>Sour Cream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A6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6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6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6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5445694"/>
                  </a:ext>
                </a:extLst>
              </a:tr>
              <a:tr h="251121">
                <a:tc>
                  <a:txBody>
                    <a:bodyPr/>
                    <a:lstStyle/>
                    <a:p>
                      <a:pPr algn="ctr"/>
                      <a:r>
                        <a:rPr lang="en-GB" sz="1000" b="1" i="0" dirty="0">
                          <a:solidFill>
                            <a:schemeClr val="bg1"/>
                          </a:solidFill>
                          <a:latin typeface="Gill Sans MT Light" panose="020B0302020104020203" pitchFamily="34" charset="0"/>
                        </a:rPr>
                        <a:t>STREET FOOD 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6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641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Gill Sans MT Light" panose="020B0302020104020203" pitchFamily="34" charset="0"/>
                        </a:rPr>
                        <a:t>N/A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A6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6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6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6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Gill Sans MT Light" panose="020B0302020104020203" pitchFamily="34" charset="0"/>
                        </a:rPr>
                        <a:t>Tortilla Fish Taco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Gill Sans MT Light" panose="020B0302020104020203" pitchFamily="34" charset="0"/>
                        </a:rPr>
                        <a:t>BBQ Glazed Tortilla Crumbed Taco, with Breaded Fish, Salsa, Chilli Sauce &amp; Coriander Sour Cream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A6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Gill Sans MT Light" panose="020B0302020104020203" pitchFamily="34" charset="0"/>
                        </a:rPr>
                        <a:t>Soy, Ginger &amp; Honey Glazed Tofu Poke Bowl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6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6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6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Gill Sans MT Light" panose="020B0302020104020203" pitchFamily="34" charset="0"/>
                        </a:rPr>
                        <a:t>Mongolian Beef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Gill Sans MT Light" panose="020B0302020104020203" pitchFamily="34" charset="0"/>
                        </a:rPr>
                        <a:t>Noodles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A6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6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6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6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Gill Sans MT Light" panose="020B0302020104020203" pitchFamily="34" charset="0"/>
                        </a:rPr>
                        <a:t>N/A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A6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6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6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6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Gill Sans MT Light" panose="020B0302020104020203" pitchFamily="34" charset="0"/>
                        </a:rPr>
                        <a:t>N/A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A6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6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6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6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DA6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6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6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6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1647016"/>
                  </a:ext>
                </a:extLst>
              </a:tr>
              <a:tr h="1039899">
                <a:tc>
                  <a:txBody>
                    <a:bodyPr/>
                    <a:lstStyle/>
                    <a:p>
                      <a:pPr algn="ctr"/>
                      <a:r>
                        <a:rPr lang="en-GB" sz="1000" b="1" i="0" dirty="0">
                          <a:solidFill>
                            <a:schemeClr val="bg1"/>
                          </a:solidFill>
                          <a:latin typeface="Gill Sans MT Light" panose="020B0302020104020203" pitchFamily="34" charset="0"/>
                        </a:rPr>
                        <a:t>JACKET POTATO / PASTA BAR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6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641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solidFill>
                            <a:schemeClr val="tx1"/>
                          </a:solidFill>
                          <a:latin typeface="Gill Sans MT Light" panose="020B0302020104020203" pitchFamily="34" charset="0"/>
                        </a:rPr>
                        <a:t>Jacket Potato</a:t>
                      </a:r>
                    </a:p>
                    <a:p>
                      <a:pPr algn="ctr"/>
                      <a:r>
                        <a:rPr lang="en-GB" sz="800" dirty="0">
                          <a:solidFill>
                            <a:schemeClr val="tx1"/>
                          </a:solidFill>
                          <a:latin typeface="Gill Sans MT Light" panose="020B0302020104020203" pitchFamily="34" charset="0"/>
                        </a:rPr>
                        <a:t> with Baked Beans &amp; Cheese </a:t>
                      </a:r>
                    </a:p>
                    <a:p>
                      <a:pPr algn="ctr"/>
                      <a:endParaRPr lang="en-GB" sz="800" dirty="0">
                        <a:solidFill>
                          <a:schemeClr val="tx1"/>
                        </a:solidFill>
                        <a:latin typeface="Gill Sans MT Light" panose="020B0302020104020203" pitchFamily="34" charset="0"/>
                      </a:endParaRPr>
                    </a:p>
                    <a:p>
                      <a:pPr algn="ctr"/>
                      <a:r>
                        <a:rPr lang="en-GB" sz="800" dirty="0">
                          <a:solidFill>
                            <a:schemeClr val="tx1"/>
                          </a:solidFill>
                          <a:latin typeface="Gill Sans MT Light" panose="020B0302020104020203" pitchFamily="34" charset="0"/>
                        </a:rPr>
                        <a:t>Pasta with</a:t>
                      </a:r>
                    </a:p>
                    <a:p>
                      <a:pPr algn="ctr"/>
                      <a:r>
                        <a:rPr lang="en-GB" sz="800" dirty="0">
                          <a:solidFill>
                            <a:schemeClr val="tx1"/>
                          </a:solidFill>
                          <a:latin typeface="Gill Sans MT Light" panose="020B0302020104020203" pitchFamily="34" charset="0"/>
                        </a:rPr>
                        <a:t>Tomato &amp; Chilli Sauce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DA6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6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6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6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ill Sans MT Light" panose="020B0302020104020203" pitchFamily="34" charset="0"/>
                          <a:ea typeface="+mn-ea"/>
                          <a:cs typeface="+mn-cs"/>
                        </a:rPr>
                        <a:t>Jacket Potato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ill Sans MT Light" panose="020B0302020104020203" pitchFamily="34" charset="0"/>
                          <a:ea typeface="+mn-ea"/>
                          <a:cs typeface="+mn-cs"/>
                        </a:rPr>
                        <a:t> with Baked Beans &amp; Cheese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Gill Sans MT Light" panose="020B0302020104020203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ill Sans MT Light" panose="020B0302020104020203" pitchFamily="34" charset="0"/>
                          <a:ea typeface="+mn-ea"/>
                          <a:cs typeface="+mn-cs"/>
                        </a:rPr>
                        <a:t>Pasta with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ill Sans MT Light" panose="020B0302020104020203" pitchFamily="34" charset="0"/>
                          <a:ea typeface="+mn-ea"/>
                          <a:cs typeface="+mn-cs"/>
                        </a:rPr>
                        <a:t>Garlic Mushroom Sauce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DA6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6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6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ill Sans MT Light" panose="020B0302020104020203" pitchFamily="34" charset="0"/>
                          <a:ea typeface="+mn-ea"/>
                          <a:cs typeface="+mn-cs"/>
                        </a:rPr>
                        <a:t>Jacket Potato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ill Sans MT Light" panose="020B0302020104020203" pitchFamily="34" charset="0"/>
                          <a:ea typeface="+mn-ea"/>
                          <a:cs typeface="+mn-cs"/>
                        </a:rPr>
                        <a:t> with Baked Beans &amp; Cheese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Gill Sans MT Light" panose="020B0302020104020203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ill Sans MT Light" panose="020B0302020104020203" pitchFamily="34" charset="0"/>
                          <a:ea typeface="+mn-ea"/>
                          <a:cs typeface="+mn-cs"/>
                        </a:rPr>
                        <a:t>Tuna &amp; Sweetcorn Mayonnaise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DA6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6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6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6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ill Sans MT Light" panose="020B0302020104020203" pitchFamily="34" charset="0"/>
                          <a:ea typeface="+mn-ea"/>
                          <a:cs typeface="+mn-cs"/>
                        </a:rPr>
                        <a:t>Jacket Potato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ill Sans MT Light" panose="020B0302020104020203" pitchFamily="34" charset="0"/>
                          <a:ea typeface="+mn-ea"/>
                          <a:cs typeface="+mn-cs"/>
                        </a:rPr>
                        <a:t> with Baked Beans &amp; Cheese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Gill Sans MT Light" panose="020B0302020104020203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ill Sans MT Light" panose="020B0302020104020203" pitchFamily="34" charset="0"/>
                          <a:ea typeface="+mn-ea"/>
                          <a:cs typeface="+mn-cs"/>
                        </a:rPr>
                        <a:t>Pasta Pomodoro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Gill Sans MT Light" panose="020B0302020104020203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DA6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6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6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6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ill Sans MT Light" panose="020B0302020104020203" pitchFamily="34" charset="0"/>
                          <a:ea typeface="+mn-ea"/>
                          <a:cs typeface="+mn-cs"/>
                        </a:rPr>
                        <a:t>Jacket Potato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ill Sans MT Light" panose="020B0302020104020203" pitchFamily="34" charset="0"/>
                          <a:ea typeface="+mn-ea"/>
                          <a:cs typeface="+mn-cs"/>
                        </a:rPr>
                        <a:t> with Baked Beans &amp; Cheese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Gill Sans MT Light" panose="020B0302020104020203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ill Sans MT Light" panose="020B0302020104020203" pitchFamily="34" charset="0"/>
                          <a:ea typeface="+mn-ea"/>
                          <a:cs typeface="+mn-cs"/>
                        </a:rPr>
                        <a:t>Pasta Carbonara 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DA6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6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6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6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ill Sans MT Light" panose="020B0302020104020203" pitchFamily="34" charset="0"/>
                          <a:ea typeface="+mn-ea"/>
                          <a:cs typeface="+mn-cs"/>
                        </a:rPr>
                        <a:t>Jacket Potato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ill Sans MT Light" panose="020B0302020104020203" pitchFamily="34" charset="0"/>
                          <a:ea typeface="+mn-ea"/>
                          <a:cs typeface="+mn-cs"/>
                        </a:rPr>
                        <a:t> with Baked Beans &amp; Cheese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DA6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6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6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6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800" b="0" i="0" u="none" strike="noStrike" dirty="0">
                        <a:solidFill>
                          <a:schemeClr val="tx1"/>
                        </a:solidFill>
                        <a:effectLst/>
                        <a:latin typeface="Gill Sans MT Light" panose="020B0302020104020203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A6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6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6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6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5328085"/>
                  </a:ext>
                </a:extLst>
              </a:tr>
              <a:tr h="397265">
                <a:tc>
                  <a:txBody>
                    <a:bodyPr/>
                    <a:lstStyle/>
                    <a:p>
                      <a:pPr algn="ctr"/>
                      <a:r>
                        <a:rPr lang="en-GB" sz="1000" b="1" i="0" dirty="0">
                          <a:solidFill>
                            <a:schemeClr val="bg1"/>
                          </a:solidFill>
                          <a:latin typeface="Gill Sans MT Light" panose="020B0302020104020203" pitchFamily="34" charset="0"/>
                        </a:rPr>
                        <a:t>HOT DESSERT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6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641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solidFill>
                            <a:schemeClr val="tx1"/>
                          </a:solidFill>
                          <a:latin typeface="Gill Sans MT Light" panose="020B0302020104020203" pitchFamily="34" charset="0"/>
                        </a:rPr>
                        <a:t>Summer Berry Muffins </a:t>
                      </a:r>
                    </a:p>
                    <a:p>
                      <a:pPr algn="ctr"/>
                      <a:r>
                        <a:rPr lang="en-GB" sz="800" dirty="0">
                          <a:solidFill>
                            <a:schemeClr val="tx1"/>
                          </a:solidFill>
                          <a:latin typeface="Gill Sans MT Light" panose="020B0302020104020203" pitchFamily="34" charset="0"/>
                        </a:rPr>
                        <a:t>Lemon Icing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A6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6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6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6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solidFill>
                            <a:schemeClr val="tx1"/>
                          </a:solidFill>
                          <a:latin typeface="Gill Sans MT Light" panose="020B0302020104020203" pitchFamily="34" charset="0"/>
                        </a:rPr>
                        <a:t>Orange, Cranberry  &amp; Sultana Sponge </a:t>
                      </a:r>
                    </a:p>
                    <a:p>
                      <a:pPr algn="ctr"/>
                      <a:r>
                        <a:rPr lang="en-GB" sz="800" dirty="0">
                          <a:solidFill>
                            <a:schemeClr val="tx1"/>
                          </a:solidFill>
                          <a:latin typeface="Gill Sans MT Light" panose="020B0302020104020203" pitchFamily="34" charset="0"/>
                        </a:rPr>
                        <a:t> with Custard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A6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6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6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6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latin typeface="Gill Sans MT Light" panose="020B0302020104020203" pitchFamily="34" charset="0"/>
                        </a:rPr>
                        <a:t>Biscoff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latin typeface="Gill Sans MT Light" panose="020B0302020104020203" pitchFamily="34" charset="0"/>
                        </a:rPr>
                        <a:t>Brownie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A6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6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6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6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latin typeface="Gill Sans MT Light" panose="020B0302020104020203" pitchFamily="34" charset="0"/>
                        </a:rPr>
                        <a:t>Carrot Cake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latin typeface="Gill Sans MT Light" panose="020B0302020104020203" pitchFamily="34" charset="0"/>
                        </a:rPr>
                        <a:t> with Lime Frosting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A6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6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6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6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solidFill>
                            <a:schemeClr val="tx1"/>
                          </a:solidFill>
                          <a:latin typeface="Gill Sans MT Light" panose="020B0302020104020203" pitchFamily="34" charset="0"/>
                        </a:rPr>
                        <a:t>Caramel Apple Betty </a:t>
                      </a:r>
                    </a:p>
                    <a:p>
                      <a:pPr algn="ctr"/>
                      <a:r>
                        <a:rPr lang="en-GB" sz="800" dirty="0">
                          <a:solidFill>
                            <a:schemeClr val="tx1"/>
                          </a:solidFill>
                          <a:latin typeface="Gill Sans MT Light" panose="020B0302020104020203" pitchFamily="34" charset="0"/>
                        </a:rPr>
                        <a:t>with Custard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A6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6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6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6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Gill Sans MT Light" panose="020B0302020104020203" pitchFamily="34" charset="0"/>
                        </a:rPr>
                        <a:t>Churros &amp;</a:t>
                      </a:r>
                    </a:p>
                    <a:p>
                      <a:pPr algn="ctr"/>
                      <a:r>
                        <a:rPr lang="en-GB" sz="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Gill Sans MT Light" panose="020B0302020104020203" pitchFamily="34" charset="0"/>
                        </a:rPr>
                        <a:t> Chocolate Sauce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A6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6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6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6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800" b="0" i="0" u="none" strike="noStrike" dirty="0">
                        <a:solidFill>
                          <a:schemeClr val="tx1"/>
                        </a:solidFill>
                        <a:effectLst/>
                        <a:latin typeface="Gill Sans MT Light" panose="020B0302020104020203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A6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6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6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6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4045115"/>
                  </a:ext>
                </a:extLst>
              </a:tr>
              <a:tr h="325446">
                <a:tc>
                  <a:txBody>
                    <a:bodyPr/>
                    <a:lstStyle/>
                    <a:p>
                      <a:pPr algn="ctr"/>
                      <a:r>
                        <a:rPr lang="en-GB" sz="1000" b="1" i="0" dirty="0">
                          <a:solidFill>
                            <a:schemeClr val="bg1"/>
                          </a:solidFill>
                          <a:latin typeface="Gill Sans MT Light" panose="020B0302020104020203" pitchFamily="34" charset="0"/>
                        </a:rPr>
                        <a:t>COLD DESSERT 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6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641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Gill Sans MT Light" panose="020B0302020104020203" pitchFamily="34" charset="0"/>
                          <a:ea typeface="+mn-ea"/>
                          <a:cs typeface="+mn-cs"/>
                        </a:rPr>
                        <a:t>Salted Caramel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Gill Sans MT Light" panose="020B0302020104020203" pitchFamily="34" charset="0"/>
                          <a:ea typeface="+mn-ea"/>
                          <a:cs typeface="+mn-cs"/>
                        </a:rPr>
                        <a:t> Rolo Pot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A6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6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6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6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Gill Sans MT Light" panose="020B0302020104020203" pitchFamily="34" charset="0"/>
                        </a:rPr>
                        <a:t>Strawberry Jelly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A6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6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6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6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Gill Sans MT Light" panose="020B0302020104020203" pitchFamily="34" charset="0"/>
                        </a:rPr>
                        <a:t>Lemon &amp; Berry</a:t>
                      </a:r>
                    </a:p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Gill Sans MT Light" panose="020B0302020104020203" pitchFamily="34" charset="0"/>
                        </a:rPr>
                        <a:t> Cheesecake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A6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6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6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6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Gill Sans MT Light" panose="020B0302020104020203" pitchFamily="34" charset="0"/>
                        </a:rPr>
                        <a:t>Raspberry Jelly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A6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6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6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6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Gill Sans MT Light" panose="020B0302020104020203" pitchFamily="34" charset="0"/>
                          <a:ea typeface="+mn-ea"/>
                          <a:cs typeface="+mn-cs"/>
                        </a:rPr>
                        <a:t>Summer Fruit Eton Mess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A6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6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6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6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Gill Sans MT Light" panose="020B0302020104020203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A6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6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6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6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800" b="0" i="0" u="none" strike="noStrike" dirty="0">
                        <a:solidFill>
                          <a:schemeClr val="tx1"/>
                        </a:solidFill>
                        <a:effectLst/>
                        <a:latin typeface="Gill Sans MT Light" panose="020B0302020104020203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A6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6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6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6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1581907"/>
                  </a:ext>
                </a:extLst>
              </a:tr>
              <a:tr h="390825">
                <a:tc>
                  <a:txBody>
                    <a:bodyPr/>
                    <a:lstStyle/>
                    <a:p>
                      <a:pPr algn="ctr"/>
                      <a:r>
                        <a:rPr lang="en-GB" sz="1000" b="1" i="0" dirty="0">
                          <a:solidFill>
                            <a:schemeClr val="bg1"/>
                          </a:solidFill>
                          <a:latin typeface="Gill Sans MT Light" panose="020B0302020104020203" pitchFamily="34" charset="0"/>
                        </a:rPr>
                        <a:t>CUT</a:t>
                      </a:r>
                    </a:p>
                    <a:p>
                      <a:pPr algn="ctr"/>
                      <a:r>
                        <a:rPr lang="en-GB" sz="1000" b="1" i="0" dirty="0">
                          <a:solidFill>
                            <a:schemeClr val="bg1"/>
                          </a:solidFill>
                          <a:latin typeface="Gill Sans MT Light" panose="020B0302020104020203" pitchFamily="34" charset="0"/>
                        </a:rPr>
                        <a:t> FRUIT 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6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641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Gill Sans MT Light" panose="020B0302020104020203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Gill Sans MT Light" panose="020B0302020104020203" pitchFamily="34" charset="0"/>
                          <a:ea typeface="+mn-ea"/>
                          <a:cs typeface="+mn-cs"/>
                        </a:rPr>
                        <a:t>Sliced Fruit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Gill Sans MT Light" panose="020B0302020104020203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A6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6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6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6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Gill Sans MT Light" panose="020B0302020104020203" pitchFamily="34" charset="0"/>
                          <a:ea typeface="+mn-ea"/>
                          <a:cs typeface="+mn-cs"/>
                        </a:rPr>
                        <a:t>Pineapple &amp; Blueberry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A6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6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6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6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Gill Sans MT Light" panose="020B0302020104020203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Gill Sans MT Light" panose="020B0302020104020203" pitchFamily="34" charset="0"/>
                          <a:ea typeface="+mn-ea"/>
                          <a:cs typeface="+mn-cs"/>
                        </a:rPr>
                        <a:t>Sliced Fruit </a:t>
                      </a:r>
                    </a:p>
                    <a:p>
                      <a:pPr algn="ctr" fontAlgn="b"/>
                      <a:endParaRPr lang="en-GB" sz="800" b="0" i="0" u="none" strike="noStrike" dirty="0">
                        <a:solidFill>
                          <a:schemeClr val="tx1"/>
                        </a:solidFill>
                        <a:effectLst/>
                        <a:latin typeface="Gill Sans MT Light" panose="020B0302020104020203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A6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6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6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6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Gill Sans MT Light" panose="020B0302020104020203" pitchFamily="34" charset="0"/>
                          <a:ea typeface="+mn-ea"/>
                          <a:cs typeface="+mn-cs"/>
                        </a:rPr>
                        <a:t>Green Grape Pot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A6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6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6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6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Gill Sans MT Light" panose="020B0302020104020203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Gill Sans MT Light" panose="020B0302020104020203" pitchFamily="34" charset="0"/>
                          <a:ea typeface="+mn-ea"/>
                          <a:cs typeface="+mn-cs"/>
                        </a:rPr>
                        <a:t>Sliced Fruit </a:t>
                      </a:r>
                    </a:p>
                    <a:p>
                      <a:pPr algn="ctr" fontAlgn="b"/>
                      <a:endParaRPr lang="en-GB" sz="800" b="0" i="0" u="none" strike="noStrike" dirty="0">
                        <a:solidFill>
                          <a:schemeClr val="tx1"/>
                        </a:solidFill>
                        <a:effectLst/>
                        <a:latin typeface="Gill Sans MT Light" panose="020B0302020104020203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A6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6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6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6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" dirty="0">
                        <a:solidFill>
                          <a:schemeClr val="tx1"/>
                        </a:solidFill>
                        <a:latin typeface="Gill Sans MT Light" panose="020B0302020104020203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A6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6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6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6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DA6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6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6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64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871573"/>
                  </a:ext>
                </a:extLst>
              </a:tr>
            </a:tbl>
          </a:graphicData>
        </a:graphic>
      </p:graphicFrame>
      <p:pic>
        <p:nvPicPr>
          <p:cNvPr id="10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id="{CC14063A-086B-197E-EB70-038F6E3B46D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5270" y="178158"/>
            <a:ext cx="952214" cy="476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8773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2FCD7C06-8D61-CB7D-853B-09E45F3F7D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426185" cy="1640113"/>
          </a:xfrm>
          <a:prstGeom prst="rect">
            <a:avLst/>
          </a:prstGeom>
        </p:spPr>
      </p:pic>
      <p:pic>
        <p:nvPicPr>
          <p:cNvPr id="2" name="Picture 1" descr="Text&#10;&#10;Description automatically generated">
            <a:extLst>
              <a:ext uri="{FF2B5EF4-FFF2-40B4-BE49-F238E27FC236}">
                <a16:creationId xmlns:a16="http://schemas.microsoft.com/office/drawing/2014/main" id="{DCC6260B-9E3E-1854-69C9-A9BF835254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1943" y="6498077"/>
            <a:ext cx="1002114" cy="244800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55DAD987-E068-0E4B-0367-8D9FDC5FA58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664589" y="255579"/>
            <a:ext cx="2576822" cy="672214"/>
          </a:xfrm>
          <a:prstGeom prst="rect">
            <a:avLst/>
          </a:prstGeom>
        </p:spPr>
      </p:pic>
      <p:pic>
        <p:nvPicPr>
          <p:cNvPr id="15" name="Picture 14" descr="Logo, company name&#10;&#10;Description automatically generated">
            <a:extLst>
              <a:ext uri="{FF2B5EF4-FFF2-40B4-BE49-F238E27FC236}">
                <a16:creationId xmlns:a16="http://schemas.microsoft.com/office/drawing/2014/main" id="{8AE6BA70-55F0-AD5F-5B0F-34F67BDD684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1664" y="75772"/>
            <a:ext cx="992480" cy="1001371"/>
          </a:xfrm>
          <a:prstGeom prst="rect">
            <a:avLst/>
          </a:prstGeom>
        </p:spPr>
      </p:pic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E7A6C36C-FBC8-5286-85AE-A55E844197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1508279"/>
              </p:ext>
            </p:extLst>
          </p:nvPr>
        </p:nvGraphicFramePr>
        <p:xfrm>
          <a:off x="938540" y="1640113"/>
          <a:ext cx="8661308" cy="47698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5616">
                  <a:extLst>
                    <a:ext uri="{9D8B030D-6E8A-4147-A177-3AD203B41FA5}">
                      <a16:colId xmlns:a16="http://schemas.microsoft.com/office/drawing/2014/main" val="1872024225"/>
                    </a:ext>
                  </a:extLst>
                </a:gridCol>
                <a:gridCol w="1105616">
                  <a:extLst>
                    <a:ext uri="{9D8B030D-6E8A-4147-A177-3AD203B41FA5}">
                      <a16:colId xmlns:a16="http://schemas.microsoft.com/office/drawing/2014/main" val="1793934144"/>
                    </a:ext>
                  </a:extLst>
                </a:gridCol>
                <a:gridCol w="1105616">
                  <a:extLst>
                    <a:ext uri="{9D8B030D-6E8A-4147-A177-3AD203B41FA5}">
                      <a16:colId xmlns:a16="http://schemas.microsoft.com/office/drawing/2014/main" val="3345603019"/>
                    </a:ext>
                  </a:extLst>
                </a:gridCol>
                <a:gridCol w="1105616">
                  <a:extLst>
                    <a:ext uri="{9D8B030D-6E8A-4147-A177-3AD203B41FA5}">
                      <a16:colId xmlns:a16="http://schemas.microsoft.com/office/drawing/2014/main" val="3451487824"/>
                    </a:ext>
                  </a:extLst>
                </a:gridCol>
                <a:gridCol w="1097960">
                  <a:extLst>
                    <a:ext uri="{9D8B030D-6E8A-4147-A177-3AD203B41FA5}">
                      <a16:colId xmlns:a16="http://schemas.microsoft.com/office/drawing/2014/main" val="730388520"/>
                    </a:ext>
                  </a:extLst>
                </a:gridCol>
                <a:gridCol w="965653">
                  <a:extLst>
                    <a:ext uri="{9D8B030D-6E8A-4147-A177-3AD203B41FA5}">
                      <a16:colId xmlns:a16="http://schemas.microsoft.com/office/drawing/2014/main" val="108890227"/>
                    </a:ext>
                  </a:extLst>
                </a:gridCol>
                <a:gridCol w="1105616">
                  <a:extLst>
                    <a:ext uri="{9D8B030D-6E8A-4147-A177-3AD203B41FA5}">
                      <a16:colId xmlns:a16="http://schemas.microsoft.com/office/drawing/2014/main" val="743926315"/>
                    </a:ext>
                  </a:extLst>
                </a:gridCol>
                <a:gridCol w="1069615">
                  <a:extLst>
                    <a:ext uri="{9D8B030D-6E8A-4147-A177-3AD203B41FA5}">
                      <a16:colId xmlns:a16="http://schemas.microsoft.com/office/drawing/2014/main" val="2595732598"/>
                    </a:ext>
                  </a:extLst>
                </a:gridCol>
              </a:tblGrid>
              <a:tr h="591125">
                <a:tc>
                  <a:txBody>
                    <a:bodyPr/>
                    <a:lstStyle/>
                    <a:p>
                      <a:pPr algn="ctr"/>
                      <a:r>
                        <a:rPr lang="en-GB" sz="1000" b="1" i="0" dirty="0">
                          <a:solidFill>
                            <a:schemeClr val="bg1"/>
                          </a:solidFill>
                          <a:latin typeface="Gill Sans MT Light" panose="020B0302020104020203" pitchFamily="34" charset="0"/>
                        </a:rPr>
                        <a:t>WEEK ONE</a:t>
                      </a:r>
                    </a:p>
                  </a:txBody>
                  <a:tcPr anchor="ctr">
                    <a:lnL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4C35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i="0" u="none" kern="1200" dirty="0">
                          <a:solidFill>
                            <a:schemeClr val="bg1"/>
                          </a:solidFill>
                          <a:latin typeface="Gill Sans MT Light" panose="020B0302020104020203" pitchFamily="34" charset="0"/>
                          <a:ea typeface="+mn-ea"/>
                          <a:cs typeface="+mn-cs"/>
                        </a:rPr>
                        <a:t>MONDAY</a:t>
                      </a:r>
                    </a:p>
                  </a:txBody>
                  <a:tcPr anchor="ctr">
                    <a:lnL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4C35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i="0" u="none" dirty="0">
                          <a:solidFill>
                            <a:schemeClr val="bg1"/>
                          </a:solidFill>
                          <a:latin typeface="Gill Sans MT Light" panose="020B0302020104020203" pitchFamily="34" charset="0"/>
                        </a:rPr>
                        <a:t>TUESDAY</a:t>
                      </a:r>
                    </a:p>
                  </a:txBody>
                  <a:tcPr anchor="ctr">
                    <a:lnL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4C35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b="1" i="0" u="none" dirty="0">
                        <a:solidFill>
                          <a:schemeClr val="bg1"/>
                        </a:solidFill>
                        <a:latin typeface="Gill Sans MT Light" panose="020B0302020104020203" pitchFamily="34" charset="0"/>
                      </a:endParaRPr>
                    </a:p>
                    <a:p>
                      <a:pPr algn="ctr"/>
                      <a:r>
                        <a:rPr lang="en-GB" sz="1000" b="1" i="0" u="none" dirty="0">
                          <a:solidFill>
                            <a:schemeClr val="bg1"/>
                          </a:solidFill>
                          <a:latin typeface="Gill Sans MT Light" panose="020B0302020104020203" pitchFamily="34" charset="0"/>
                        </a:rPr>
                        <a:t>WEDNESDAY </a:t>
                      </a:r>
                    </a:p>
                    <a:p>
                      <a:pPr algn="ctr"/>
                      <a:endParaRPr lang="en-GB" sz="1000" b="1" i="0" u="none" dirty="0">
                        <a:solidFill>
                          <a:schemeClr val="bg1"/>
                        </a:solidFill>
                        <a:latin typeface="Gill Sans MT Light" panose="020B0302020104020203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4C35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i="0" u="none" dirty="0">
                          <a:solidFill>
                            <a:schemeClr val="bg1"/>
                          </a:solidFill>
                          <a:latin typeface="Gill Sans MT Light" panose="020B0302020104020203" pitchFamily="34" charset="0"/>
                        </a:rPr>
                        <a:t>THURSDAY</a:t>
                      </a:r>
                    </a:p>
                  </a:txBody>
                  <a:tcPr anchor="ctr">
                    <a:lnL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4C35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i="0" u="none" dirty="0">
                          <a:solidFill>
                            <a:schemeClr val="bg1"/>
                          </a:solidFill>
                          <a:latin typeface="Gill Sans MT Light" panose="020B0302020104020203" pitchFamily="34" charset="0"/>
                        </a:rPr>
                        <a:t>FRIDAY</a:t>
                      </a:r>
                    </a:p>
                  </a:txBody>
                  <a:tcPr anchor="ctr">
                    <a:lnL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4C35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i="0" u="none" dirty="0">
                          <a:solidFill>
                            <a:schemeClr val="bg1"/>
                          </a:solidFill>
                          <a:latin typeface="Gill Sans MT Light" panose="020B0302020104020203" pitchFamily="34" charset="0"/>
                        </a:rPr>
                        <a:t>SATURDAY</a:t>
                      </a:r>
                    </a:p>
                  </a:txBody>
                  <a:tcPr anchor="ctr">
                    <a:lnL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4C35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i="0" u="none" dirty="0">
                          <a:solidFill>
                            <a:schemeClr val="bg1"/>
                          </a:solidFill>
                          <a:latin typeface="Gill Sans MT Light" panose="020B0302020104020203" pitchFamily="34" charset="0"/>
                        </a:rPr>
                        <a:t>SUNDAY</a:t>
                      </a:r>
                    </a:p>
                  </a:txBody>
                  <a:tcPr anchor="ctr">
                    <a:lnL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4C35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9912350"/>
                  </a:ext>
                </a:extLst>
              </a:tr>
              <a:tr h="520028">
                <a:tc>
                  <a:txBody>
                    <a:bodyPr/>
                    <a:lstStyle/>
                    <a:p>
                      <a:pPr algn="ctr"/>
                      <a:r>
                        <a:rPr lang="en-GB" sz="1000" b="1" i="0" dirty="0">
                          <a:solidFill>
                            <a:schemeClr val="bg1"/>
                          </a:solidFill>
                          <a:latin typeface="Gill Sans MT Light" panose="020B0302020104020203" pitchFamily="34" charset="0"/>
                        </a:rPr>
                        <a:t>MAIN COURSE ONE</a:t>
                      </a:r>
                    </a:p>
                  </a:txBody>
                  <a:tcPr anchor="ctr">
                    <a:lnL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4C35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Gill Sans MT Light" panose="020B0302020104020203" pitchFamily="34" charset="0"/>
                        </a:rPr>
                        <a:t>Chicken &amp; Chorizo </a:t>
                      </a:r>
                    </a:p>
                    <a:p>
                      <a:pPr algn="ctr"/>
                      <a:r>
                        <a:rPr lang="en-GB" sz="8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Gill Sans MT Light" panose="020B0302020104020203" pitchFamily="34" charset="0"/>
                        </a:rPr>
                        <a:t>Pasta Bake 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atin typeface="Gill Sans MT Light" panose="020B0302020104020203" pitchFamily="34" charset="0"/>
                        </a:rPr>
                        <a:t>Keema Lamb Curry 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Gill Sans MT Light" panose="020B0302020104020203" pitchFamily="34" charset="0"/>
                        </a:rPr>
                        <a:t>Hickory Glazed  Cheeseburger 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Gill Sans MT Light" panose="020B0302020104020203" pitchFamily="34" charset="0"/>
                        </a:rPr>
                        <a:t>Bacon, Sweet Potato &amp; Feta Tart 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atin typeface="Gill Sans MT Light" panose="020B0302020104020203" pitchFamily="34" charset="0"/>
                        </a:rPr>
                        <a:t>Build Your Own </a:t>
                      </a:r>
                    </a:p>
                    <a:p>
                      <a:pPr algn="ctr"/>
                      <a:r>
                        <a:rPr lang="en-GB" sz="800" dirty="0">
                          <a:latin typeface="Gill Sans MT Light" panose="020B0302020104020203" pitchFamily="34" charset="0"/>
                        </a:rPr>
                        <a:t>Stir-fry</a:t>
                      </a:r>
                    </a:p>
                    <a:p>
                      <a:pPr algn="ctr"/>
                      <a:endParaRPr lang="en-GB" sz="800" dirty="0">
                        <a:latin typeface="Gill Sans MT Light" panose="020B0302020104020203" pitchFamily="34" charset="0"/>
                      </a:endParaRPr>
                    </a:p>
                    <a:p>
                      <a:pPr algn="ctr"/>
                      <a:endParaRPr lang="en-GB" sz="800" dirty="0">
                        <a:latin typeface="Gill Sans MT Light" panose="020B0302020104020203" pitchFamily="34" charset="0"/>
                      </a:endParaRPr>
                    </a:p>
                    <a:p>
                      <a:pPr algn="ctr"/>
                      <a:r>
                        <a:rPr lang="en-GB" sz="800" dirty="0">
                          <a:latin typeface="Gill Sans MT Light" panose="020B0302020104020203" pitchFamily="34" charset="0"/>
                        </a:rPr>
                        <a:t>Shredded Pork or Beef</a:t>
                      </a:r>
                    </a:p>
                    <a:p>
                      <a:pPr algn="ctr"/>
                      <a:r>
                        <a:rPr lang="en-GB" sz="800" dirty="0">
                          <a:latin typeface="Gill Sans MT Light" panose="020B0302020104020203" pitchFamily="34" charset="0"/>
                        </a:rPr>
                        <a:t>with Selection of Stir-fry Vegetables of your choice </a:t>
                      </a:r>
                    </a:p>
                    <a:p>
                      <a:pPr algn="ctr"/>
                      <a:r>
                        <a:rPr lang="en-GB" sz="800" dirty="0">
                          <a:latin typeface="Gill Sans MT Light" panose="020B0302020104020203" pitchFamily="34" charset="0"/>
                        </a:rPr>
                        <a:t>with Egg Fried Rice </a:t>
                      </a:r>
                    </a:p>
                    <a:p>
                      <a:pPr algn="ctr"/>
                      <a:r>
                        <a:rPr lang="en-GB" sz="800" dirty="0">
                          <a:latin typeface="Gill Sans MT Light" panose="020B0302020104020203" pitchFamily="34" charset="0"/>
                        </a:rPr>
                        <a:t>Or </a:t>
                      </a:r>
                    </a:p>
                    <a:p>
                      <a:pPr algn="ctr"/>
                      <a:r>
                        <a:rPr lang="en-GB" sz="800" dirty="0">
                          <a:latin typeface="Gill Sans MT Light" panose="020B0302020104020203" pitchFamily="34" charset="0"/>
                        </a:rPr>
                        <a:t>Soy Glazed Noodles 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Gill Sans MT Light" panose="020B0302020104020203" pitchFamily="34" charset="0"/>
                        </a:rPr>
                        <a:t>Crispy Crumb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Gill Sans MT Light" panose="020B0302020104020203" pitchFamily="34" charset="0"/>
                        </a:rPr>
                        <a:t>Chicken Burger </a:t>
                      </a:r>
                    </a:p>
                    <a:p>
                      <a:pPr algn="ctr"/>
                      <a:endParaRPr lang="en-GB" sz="800" b="0" i="0" u="none" strike="noStrike" dirty="0">
                        <a:solidFill>
                          <a:schemeClr val="tx1"/>
                        </a:solidFill>
                        <a:effectLst/>
                        <a:latin typeface="Gill Sans MT Light" panose="020B0302020104020203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Gill Sans MT Light" panose="020B0302020104020203" pitchFamily="34" charset="0"/>
                          <a:ea typeface="+mn-ea"/>
                          <a:cs typeface="+mn-cs"/>
                        </a:rPr>
                        <a:t>Traditional Roast Pork </a:t>
                      </a:r>
                    </a:p>
                    <a:p>
                      <a:pPr algn="ctr"/>
                      <a:r>
                        <a:rPr lang="en-GB" sz="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Gill Sans MT Light" panose="020B0302020104020203" pitchFamily="34" charset="0"/>
                          <a:ea typeface="+mn-ea"/>
                          <a:cs typeface="+mn-cs"/>
                        </a:rPr>
                        <a:t>with Sage &amp; Onion Stuffing </a:t>
                      </a:r>
                    </a:p>
                    <a:p>
                      <a:pPr algn="ctr"/>
                      <a:endParaRPr lang="en-GB" sz="800" b="0" i="0" u="none" strike="noStrike" kern="1200" dirty="0">
                        <a:solidFill>
                          <a:schemeClr val="tx1"/>
                        </a:solidFill>
                        <a:effectLst/>
                        <a:latin typeface="Gill Sans MT Light" panose="020B0302020104020203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8912788"/>
                  </a:ext>
                </a:extLst>
              </a:tr>
              <a:tr h="777047">
                <a:tc>
                  <a:txBody>
                    <a:bodyPr/>
                    <a:lstStyle/>
                    <a:p>
                      <a:pPr algn="ctr"/>
                      <a:r>
                        <a:rPr lang="en-GB" sz="1000" b="1" i="0" dirty="0">
                          <a:solidFill>
                            <a:schemeClr val="bg1"/>
                          </a:solidFill>
                          <a:latin typeface="Gill Sans MT Light" panose="020B0302020104020203" pitchFamily="34" charset="0"/>
                        </a:rPr>
                        <a:t>MAIN COURSE TWO</a:t>
                      </a:r>
                    </a:p>
                  </a:txBody>
                  <a:tcPr anchor="ctr">
                    <a:lnL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4C35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Gill Sans MT Light" panose="020B0302020104020203" pitchFamily="34" charset="0"/>
                        </a:rPr>
                        <a:t>Roasted Vegetable &amp; Goats Cheese Pasta Bake topped with Toasted Seeds 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atin typeface="Gill Sans MT Light" panose="020B0302020104020203" pitchFamily="34" charset="0"/>
                        </a:rPr>
                        <a:t>Sweet Potato </a:t>
                      </a:r>
                    </a:p>
                    <a:p>
                      <a:pPr algn="ctr"/>
                      <a:r>
                        <a:rPr lang="en-GB" sz="800" dirty="0">
                          <a:latin typeface="Gill Sans MT Light" panose="020B0302020104020203" pitchFamily="34" charset="0"/>
                        </a:rPr>
                        <a:t>&amp; Butterbean Balti 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Gill Sans MT Light" panose="020B0302020104020203" pitchFamily="34" charset="0"/>
                        </a:rPr>
                        <a:t>Hickory Glazed Vegetable Burger 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Gill Sans MT Light" panose="020B0302020104020203" pitchFamily="34" charset="0"/>
                        </a:rPr>
                        <a:t>Pesto, Sweet Potato &amp; Feta Tart 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EAB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800" dirty="0">
                        <a:latin typeface="Gill Sans MT Light" panose="020B0302020104020203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6EAB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EAB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Gill Sans MT Light" panose="020B0302020104020203" pitchFamily="34" charset="0"/>
                        </a:rPr>
                        <a:t>Crispy Crumb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Gill Sans MT Light" panose="020B0302020104020203" pitchFamily="34" charset="0"/>
                        </a:rPr>
                        <a:t> Vegetable Burger </a:t>
                      </a:r>
                    </a:p>
                    <a:p>
                      <a:pPr algn="ctr"/>
                      <a:endParaRPr lang="en-GB" sz="800" b="0" i="0" u="none" strike="noStrike" dirty="0">
                        <a:solidFill>
                          <a:schemeClr val="tx1"/>
                        </a:solidFill>
                        <a:effectLst/>
                        <a:latin typeface="Gill Sans MT Light" panose="020B0302020104020203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6EAB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Gill Sans MT Light" panose="020B0302020104020203" pitchFamily="34" charset="0"/>
                        </a:rPr>
                        <a:t>Vegan Lentil Loaf </a:t>
                      </a:r>
                    </a:p>
                    <a:p>
                      <a:pPr algn="ctr"/>
                      <a:endParaRPr lang="en-GB" sz="800" b="0" i="0" u="none" strike="noStrike" baseline="0" dirty="0">
                        <a:solidFill>
                          <a:schemeClr val="tx1"/>
                        </a:solidFill>
                        <a:effectLst/>
                        <a:latin typeface="Gill Sans MT Light" panose="020B0302020104020203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8424781"/>
                  </a:ext>
                </a:extLst>
              </a:tr>
              <a:tr h="1847358">
                <a:tc>
                  <a:txBody>
                    <a:bodyPr/>
                    <a:lstStyle/>
                    <a:p>
                      <a:r>
                        <a:rPr lang="en-GB" sz="1000" b="1" i="0" dirty="0">
                          <a:solidFill>
                            <a:schemeClr val="bg1"/>
                          </a:solidFill>
                          <a:latin typeface="Gill Sans MT Light" panose="020B0302020104020203" pitchFamily="34" charset="0"/>
                        </a:rPr>
                        <a:t>ON THE SIDE</a:t>
                      </a:r>
                      <a:endParaRPr lang="en-GB" dirty="0"/>
                    </a:p>
                  </a:txBody>
                  <a:tcPr anchor="ctr">
                    <a:lnL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4C35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Gill Sans MT Light" panose="020B0302020104020203" pitchFamily="34" charset="0"/>
                        </a:rPr>
                        <a:t>Basil &amp; Tomato Focaccia</a:t>
                      </a:r>
                    </a:p>
                    <a:p>
                      <a:pPr algn="ctr"/>
                      <a:r>
                        <a:rPr lang="en-GB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Gill Sans MT Light" panose="020B0302020104020203" pitchFamily="34" charset="0"/>
                        </a:rPr>
                        <a:t>Traditional Caesar Salad </a:t>
                      </a:r>
                    </a:p>
                    <a:p>
                      <a:pPr algn="ctr"/>
                      <a:r>
                        <a:rPr lang="en-GB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Gill Sans MT Light" panose="020B0302020104020203" pitchFamily="34" charset="0"/>
                        </a:rPr>
                        <a:t>Lemon &amp; Parmesan Green Beans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atin typeface="Gill Sans MT Light" panose="020B0302020104020203" pitchFamily="34" charset="0"/>
                        </a:rPr>
                        <a:t>Steamed Rice </a:t>
                      </a:r>
                    </a:p>
                    <a:p>
                      <a:pPr algn="ctr"/>
                      <a:r>
                        <a:rPr lang="en-GB" sz="800" dirty="0">
                          <a:latin typeface="Gill Sans MT Light" panose="020B0302020104020203" pitchFamily="34" charset="0"/>
                        </a:rPr>
                        <a:t>Garlic &amp; Coriander Naan </a:t>
                      </a:r>
                    </a:p>
                    <a:p>
                      <a:pPr algn="ctr"/>
                      <a:r>
                        <a:rPr lang="en-GB" sz="800" dirty="0">
                          <a:latin typeface="Gill Sans MT Light" panose="020B0302020104020203" pitchFamily="34" charset="0"/>
                        </a:rPr>
                        <a:t>Chana Masala </a:t>
                      </a:r>
                    </a:p>
                    <a:p>
                      <a:pPr algn="ctr"/>
                      <a:r>
                        <a:rPr lang="en-GB" sz="800" dirty="0">
                          <a:latin typeface="Gill Sans MT Light" panose="020B0302020104020203" pitchFamily="34" charset="0"/>
                        </a:rPr>
                        <a:t>Palak Gobi Sabzi </a:t>
                      </a:r>
                    </a:p>
                    <a:p>
                      <a:pPr algn="ctr"/>
                      <a:r>
                        <a:rPr lang="en-GB" sz="800" dirty="0">
                          <a:latin typeface="Gill Sans MT Light" panose="020B0302020104020203" pitchFamily="34" charset="0"/>
                        </a:rPr>
                        <a:t>Riata 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atin typeface="Gill Sans MT Light" panose="020B0302020104020203" pitchFamily="34" charset="0"/>
                        </a:rPr>
                        <a:t>Julienne Fries</a:t>
                      </a:r>
                    </a:p>
                    <a:p>
                      <a:pPr algn="ctr"/>
                      <a:r>
                        <a:rPr lang="en-GB" sz="800" dirty="0">
                          <a:latin typeface="Gill Sans MT Light" panose="020B0302020104020203" pitchFamily="34" charset="0"/>
                        </a:rPr>
                        <a:t>Ranch Slaw </a:t>
                      </a:r>
                    </a:p>
                    <a:p>
                      <a:pPr algn="ctr"/>
                      <a:r>
                        <a:rPr lang="en-GB" sz="800" dirty="0">
                          <a:latin typeface="Gill Sans MT Light" panose="020B0302020104020203" pitchFamily="34" charset="0"/>
                        </a:rPr>
                        <a:t>Boston Beans 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" dirty="0">
                        <a:latin typeface="Gill Sans MT Light" panose="020B0302020104020203" pitchFamily="34" charset="0"/>
                      </a:endParaRPr>
                    </a:p>
                    <a:p>
                      <a:pPr algn="ctr"/>
                      <a:r>
                        <a:rPr lang="en-GB" sz="800" dirty="0">
                          <a:latin typeface="Gill Sans MT Light" panose="020B0302020104020203" pitchFamily="34" charset="0"/>
                        </a:rPr>
                        <a:t>Buttered New Potatoes</a:t>
                      </a:r>
                    </a:p>
                    <a:p>
                      <a:pPr algn="ctr"/>
                      <a:r>
                        <a:rPr lang="en-GB" sz="800" dirty="0">
                          <a:latin typeface="Gill Sans MT Light" panose="020B0302020104020203" pitchFamily="34" charset="0"/>
                        </a:rPr>
                        <a:t>Green Beans   </a:t>
                      </a:r>
                    </a:p>
                    <a:p>
                      <a:pPr algn="ctr"/>
                      <a:r>
                        <a:rPr lang="en-GB" sz="800" dirty="0">
                          <a:latin typeface="Gill Sans MT Light" panose="020B0302020104020203" pitchFamily="34" charset="0"/>
                        </a:rPr>
                        <a:t>Green Salad</a:t>
                      </a:r>
                    </a:p>
                    <a:p>
                      <a:pPr algn="ctr"/>
                      <a:r>
                        <a:rPr lang="en-GB" sz="800" dirty="0">
                          <a:latin typeface="Gill Sans MT Light" panose="020B0302020104020203" pitchFamily="34" charset="0"/>
                        </a:rPr>
                        <a:t> </a:t>
                      </a:r>
                    </a:p>
                    <a:p>
                      <a:pPr algn="ctr"/>
                      <a:endParaRPr lang="en-GB" sz="800" dirty="0">
                        <a:latin typeface="Gill Sans MT Light" panose="020B0302020104020203" pitchFamily="34" charset="0"/>
                      </a:endParaRPr>
                    </a:p>
                    <a:p>
                      <a:pPr algn="ctr"/>
                      <a:endParaRPr lang="en-GB" sz="800" dirty="0">
                        <a:latin typeface="Gill Sans MT Light" panose="020B0302020104020203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atin typeface="Gill Sans MT Light" panose="020B0302020104020203" pitchFamily="34" charset="0"/>
                        </a:rPr>
                        <a:t>Prawn Crackers </a:t>
                      </a:r>
                    </a:p>
                    <a:p>
                      <a:pPr algn="ctr"/>
                      <a:r>
                        <a:rPr lang="en-GB" sz="800" dirty="0">
                          <a:latin typeface="Gill Sans MT Light" panose="020B0302020104020203" pitchFamily="34" charset="0"/>
                        </a:rPr>
                        <a:t>Spring Rolls </a:t>
                      </a:r>
                    </a:p>
                    <a:p>
                      <a:pPr algn="ctr"/>
                      <a:r>
                        <a:rPr lang="en-GB" sz="800" dirty="0">
                          <a:latin typeface="Gill Sans MT Light" panose="020B0302020104020203" pitchFamily="34" charset="0"/>
                        </a:rPr>
                        <a:t>Sweet Chilli Sauce </a:t>
                      </a:r>
                    </a:p>
                    <a:p>
                      <a:pPr algn="ctr"/>
                      <a:r>
                        <a:rPr lang="en-GB" sz="800" dirty="0">
                          <a:latin typeface="Gill Sans MT Light" panose="020B0302020104020203" pitchFamily="34" charset="0"/>
                        </a:rPr>
                        <a:t>Teriyaki Sauce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EAB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atin typeface="Gill Sans MT Light" panose="020B0302020104020203" pitchFamily="34" charset="0"/>
                        </a:rPr>
                        <a:t>Waffle Fries </a:t>
                      </a:r>
                    </a:p>
                    <a:p>
                      <a:pPr algn="ctr"/>
                      <a:r>
                        <a:rPr lang="en-GB" sz="800" dirty="0">
                          <a:latin typeface="Gill Sans MT Light" panose="020B0302020104020203" pitchFamily="34" charset="0"/>
                        </a:rPr>
                        <a:t>Boston Beans </a:t>
                      </a:r>
                    </a:p>
                    <a:p>
                      <a:pPr algn="ctr"/>
                      <a:r>
                        <a:rPr lang="en-GB" sz="800" dirty="0">
                          <a:latin typeface="Gill Sans MT Light" panose="020B0302020104020203" pitchFamily="34" charset="0"/>
                        </a:rPr>
                        <a:t>Burger Bun</a:t>
                      </a:r>
                    </a:p>
                    <a:p>
                      <a:pPr algn="ctr"/>
                      <a:endParaRPr lang="en-GB" sz="800" dirty="0">
                        <a:latin typeface="Gill Sans MT Light" panose="020B0302020104020203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6EAB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Gill Sans MT Light" panose="020B0302020104020203" pitchFamily="34" charset="0"/>
                        </a:rPr>
                        <a:t>Roasted Potatoes </a:t>
                      </a:r>
                    </a:p>
                    <a:p>
                      <a:pPr algn="ctr"/>
                      <a:r>
                        <a:rPr lang="en-GB" sz="8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Gill Sans MT Light" panose="020B0302020104020203" pitchFamily="34" charset="0"/>
                        </a:rPr>
                        <a:t>Steamed Green Beans </a:t>
                      </a:r>
                    </a:p>
                    <a:p>
                      <a:pPr algn="ctr"/>
                      <a:r>
                        <a:rPr lang="en-GB" sz="8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Gill Sans MT Light" panose="020B0302020104020203" pitchFamily="34" charset="0"/>
                        </a:rPr>
                        <a:t>Cauliflower Cheese </a:t>
                      </a:r>
                    </a:p>
                    <a:p>
                      <a:pPr algn="ctr"/>
                      <a:r>
                        <a:rPr lang="en-GB" sz="8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Gill Sans MT Light" panose="020B0302020104020203" pitchFamily="34" charset="0"/>
                        </a:rPr>
                        <a:t>Gravy </a:t>
                      </a:r>
                    </a:p>
                    <a:p>
                      <a:pPr algn="ctr"/>
                      <a:endParaRPr lang="en-GB" sz="800" dirty="0">
                        <a:solidFill>
                          <a:schemeClr val="bg2">
                            <a:lumMod val="25000"/>
                          </a:schemeClr>
                        </a:solidFill>
                        <a:latin typeface="Gill Sans MT Light" panose="020B0302020104020203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3865216"/>
                  </a:ext>
                </a:extLst>
              </a:tr>
              <a:tr h="562881">
                <a:tc>
                  <a:txBody>
                    <a:bodyPr/>
                    <a:lstStyle/>
                    <a:p>
                      <a:pPr algn="ctr"/>
                      <a:r>
                        <a:rPr lang="en-GB" sz="1000" b="1" i="0" dirty="0">
                          <a:solidFill>
                            <a:schemeClr val="bg1"/>
                          </a:solidFill>
                          <a:latin typeface="Gill Sans MT Light" panose="020B0302020104020203" pitchFamily="34" charset="0"/>
                        </a:rPr>
                        <a:t>DESSERT</a:t>
                      </a:r>
                    </a:p>
                  </a:txBody>
                  <a:tcPr anchor="ctr">
                    <a:lnL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4C35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Gill Sans MT Light" panose="020B0302020104020203" pitchFamily="34" charset="0"/>
                        </a:rPr>
                        <a:t>Lemon &amp; Rosemary</a:t>
                      </a:r>
                    </a:p>
                    <a:p>
                      <a:pPr algn="ctr"/>
                      <a:r>
                        <a:rPr lang="en-GB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Gill Sans MT Light" panose="020B0302020104020203" pitchFamily="34" charset="0"/>
                        </a:rPr>
                        <a:t> Drizzle Cake 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Gill Sans MT Light" panose="020B0302020104020203" pitchFamily="34" charset="0"/>
                        </a:rPr>
                        <a:t>Cardamom &amp; Mango Rice Pudding Pot </a:t>
                      </a:r>
                    </a:p>
                    <a:p>
                      <a:pPr algn="ctr"/>
                      <a:endParaRPr lang="en-GB" sz="800" b="0" i="0" u="none" strike="noStrike" dirty="0">
                        <a:solidFill>
                          <a:schemeClr val="tx1"/>
                        </a:solidFill>
                        <a:effectLst/>
                        <a:latin typeface="Gill Sans MT Light" panose="020B0302020104020203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Gill Sans MT Light" panose="020B0302020104020203" pitchFamily="34" charset="0"/>
                        </a:rPr>
                        <a:t>Doughnut Bar 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Gill Sans MT Light" panose="020B0302020104020203" pitchFamily="34" charset="0"/>
                        </a:rPr>
                        <a:t>Coffee Sponge</a:t>
                      </a:r>
                    </a:p>
                    <a:p>
                      <a:pPr algn="ctr"/>
                      <a:r>
                        <a:rPr lang="en-GB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Gill Sans MT Light" panose="020B0302020104020203" pitchFamily="34" charset="0"/>
                        </a:rPr>
                        <a:t> with Mocha Icing 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Gill Sans MT Light" panose="020B0302020104020203" pitchFamily="34" charset="0"/>
                        </a:rPr>
                        <a:t>Chocolate Chip Cupcakes 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Gill Sans MT Light" panose="020B0302020104020203" pitchFamily="34" charset="0"/>
                        </a:rPr>
                        <a:t>Homemade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Gill Sans MT Light" panose="020B0302020104020203" pitchFamily="34" charset="0"/>
                        </a:rPr>
                        <a:t>Cookies </a:t>
                      </a:r>
                    </a:p>
                    <a:p>
                      <a:pPr algn="ctr"/>
                      <a:endParaRPr lang="en-GB" sz="800" b="0" i="0" u="none" strike="noStrike" baseline="0" dirty="0">
                        <a:solidFill>
                          <a:schemeClr val="tx1"/>
                        </a:solidFill>
                        <a:effectLst/>
                        <a:latin typeface="Gill Sans MT Light" panose="020B0302020104020203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Gill Sans MT Light" panose="020B0302020104020203" pitchFamily="34" charset="0"/>
                        </a:rPr>
                        <a:t>Fruity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Gill Sans MT Light" panose="020B0302020104020203" pitchFamily="34" charset="0"/>
                        </a:rPr>
                        <a:t>Flapjack </a:t>
                      </a:r>
                    </a:p>
                    <a:p>
                      <a:pPr algn="ctr"/>
                      <a:endParaRPr lang="en-GB" sz="800" b="0" i="0" u="none" strike="noStrike" baseline="0" dirty="0">
                        <a:solidFill>
                          <a:schemeClr val="tx1"/>
                        </a:solidFill>
                        <a:effectLst/>
                        <a:latin typeface="Gill Sans MT Light" panose="020B0302020104020203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7827379"/>
                  </a:ext>
                </a:extLst>
              </a:tr>
              <a:tr h="427384">
                <a:tc gridSpan="8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000" b="1" i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SELECTION OF FRESHLY CUT &amp; WHOLE FRUITS</a:t>
                      </a:r>
                    </a:p>
                  </a:txBody>
                  <a:tcPr anchor="ctr">
                    <a:lnL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C3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C3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C3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C3C7C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C3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C3C7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C3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C3C7C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C3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C3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C3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C3C7C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C3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C3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C3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C3C7C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C3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C3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C3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C3C7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64399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50678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D736DEA4-B57D-3144-7A87-E2B17C237C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" y="0"/>
            <a:ext cx="1426184" cy="1640112"/>
          </a:xfrm>
          <a:prstGeom prst="rect">
            <a:avLst/>
          </a:prstGeom>
        </p:spPr>
      </p:pic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9776579F-22C1-B013-E7E2-393E706275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1943" y="6498077"/>
            <a:ext cx="1002114" cy="244800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6B23945E-78EE-435C-FD8A-A21E64A5289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664590" y="255844"/>
            <a:ext cx="2576820" cy="672214"/>
          </a:xfrm>
          <a:prstGeom prst="rect">
            <a:avLst/>
          </a:prstGeom>
        </p:spPr>
      </p:pic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776AF673-3812-FABA-3A28-9F4D6E9FFE7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723" y="91265"/>
            <a:ext cx="992480" cy="1001371"/>
          </a:xfrm>
          <a:prstGeom prst="rect">
            <a:avLst/>
          </a:prstGeom>
        </p:spPr>
      </p:pic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70E09765-3342-42E8-254F-AD1D598F02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6940168"/>
              </p:ext>
            </p:extLst>
          </p:nvPr>
        </p:nvGraphicFramePr>
        <p:xfrm>
          <a:off x="1006281" y="1572426"/>
          <a:ext cx="7582240" cy="48677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7780">
                  <a:extLst>
                    <a:ext uri="{9D8B030D-6E8A-4147-A177-3AD203B41FA5}">
                      <a16:colId xmlns:a16="http://schemas.microsoft.com/office/drawing/2014/main" val="1872024225"/>
                    </a:ext>
                  </a:extLst>
                </a:gridCol>
                <a:gridCol w="947780">
                  <a:extLst>
                    <a:ext uri="{9D8B030D-6E8A-4147-A177-3AD203B41FA5}">
                      <a16:colId xmlns:a16="http://schemas.microsoft.com/office/drawing/2014/main" val="2241513759"/>
                    </a:ext>
                  </a:extLst>
                </a:gridCol>
                <a:gridCol w="947780">
                  <a:extLst>
                    <a:ext uri="{9D8B030D-6E8A-4147-A177-3AD203B41FA5}">
                      <a16:colId xmlns:a16="http://schemas.microsoft.com/office/drawing/2014/main" val="1018341979"/>
                    </a:ext>
                  </a:extLst>
                </a:gridCol>
                <a:gridCol w="947780">
                  <a:extLst>
                    <a:ext uri="{9D8B030D-6E8A-4147-A177-3AD203B41FA5}">
                      <a16:colId xmlns:a16="http://schemas.microsoft.com/office/drawing/2014/main" val="244442898"/>
                    </a:ext>
                  </a:extLst>
                </a:gridCol>
                <a:gridCol w="947780">
                  <a:extLst>
                    <a:ext uri="{9D8B030D-6E8A-4147-A177-3AD203B41FA5}">
                      <a16:colId xmlns:a16="http://schemas.microsoft.com/office/drawing/2014/main" val="730388520"/>
                    </a:ext>
                  </a:extLst>
                </a:gridCol>
                <a:gridCol w="947780">
                  <a:extLst>
                    <a:ext uri="{9D8B030D-6E8A-4147-A177-3AD203B41FA5}">
                      <a16:colId xmlns:a16="http://schemas.microsoft.com/office/drawing/2014/main" val="443167605"/>
                    </a:ext>
                  </a:extLst>
                </a:gridCol>
                <a:gridCol w="947780">
                  <a:extLst>
                    <a:ext uri="{9D8B030D-6E8A-4147-A177-3AD203B41FA5}">
                      <a16:colId xmlns:a16="http://schemas.microsoft.com/office/drawing/2014/main" val="743926315"/>
                    </a:ext>
                  </a:extLst>
                </a:gridCol>
                <a:gridCol w="947780">
                  <a:extLst>
                    <a:ext uri="{9D8B030D-6E8A-4147-A177-3AD203B41FA5}">
                      <a16:colId xmlns:a16="http://schemas.microsoft.com/office/drawing/2014/main" val="2595732598"/>
                    </a:ext>
                  </a:extLst>
                </a:gridCol>
              </a:tblGrid>
              <a:tr h="697222">
                <a:tc>
                  <a:txBody>
                    <a:bodyPr/>
                    <a:lstStyle/>
                    <a:p>
                      <a:pPr algn="ctr"/>
                      <a:r>
                        <a:rPr lang="en-GB" sz="1000" b="1" i="0" dirty="0">
                          <a:solidFill>
                            <a:schemeClr val="bg1"/>
                          </a:solidFill>
                          <a:latin typeface="Gill Sans MT Light" panose="020B0302020104020203" pitchFamily="34" charset="0"/>
                        </a:rPr>
                        <a:t>WEEK TWO </a:t>
                      </a:r>
                    </a:p>
                  </a:txBody>
                  <a:tcPr anchor="ctr">
                    <a:lnL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02F7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i="0" u="none" kern="1200" dirty="0">
                          <a:solidFill>
                            <a:schemeClr val="bg1"/>
                          </a:solidFill>
                          <a:latin typeface="Gill Sans MT Light" panose="020B0302020104020203" pitchFamily="34" charset="0"/>
                          <a:ea typeface="+mn-ea"/>
                          <a:cs typeface="+mn-cs"/>
                        </a:rPr>
                        <a:t>MONDAY</a:t>
                      </a:r>
                    </a:p>
                  </a:txBody>
                  <a:tcPr anchor="ctr">
                    <a:lnL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i="0" u="none" dirty="0">
                          <a:solidFill>
                            <a:schemeClr val="bg1"/>
                          </a:solidFill>
                          <a:latin typeface="Gill Sans MT Light" panose="020B0302020104020203" pitchFamily="34" charset="0"/>
                        </a:rPr>
                        <a:t>TUESDAY</a:t>
                      </a:r>
                    </a:p>
                  </a:txBody>
                  <a:tcPr anchor="ctr">
                    <a:lnL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b="1" i="0" u="none" dirty="0">
                        <a:solidFill>
                          <a:schemeClr val="bg1"/>
                        </a:solidFill>
                        <a:latin typeface="Gill Sans MT Light" panose="020B0302020104020203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1" i="0" u="none" dirty="0">
                          <a:solidFill>
                            <a:schemeClr val="bg1"/>
                          </a:solidFill>
                          <a:latin typeface="Gill Sans MT Light" panose="020B0302020104020203" pitchFamily="34" charset="0"/>
                        </a:rPr>
                        <a:t>WEDNESDAY</a:t>
                      </a:r>
                    </a:p>
                    <a:p>
                      <a:pPr algn="ctr"/>
                      <a:endParaRPr lang="en-GB" sz="1000" b="1" i="0" u="none" dirty="0">
                        <a:solidFill>
                          <a:schemeClr val="bg1"/>
                        </a:solidFill>
                        <a:latin typeface="Gill Sans MT Light" panose="020B03020201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i="0" u="none" dirty="0">
                          <a:solidFill>
                            <a:schemeClr val="bg1"/>
                          </a:solidFill>
                          <a:latin typeface="Gill Sans MT Light" panose="020B0302020104020203" pitchFamily="34" charset="0"/>
                        </a:rPr>
                        <a:t>THURSDAY</a:t>
                      </a:r>
                    </a:p>
                  </a:txBody>
                  <a:tcPr anchor="ctr">
                    <a:lnL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b="1" i="0" u="none" dirty="0">
                        <a:solidFill>
                          <a:schemeClr val="bg1"/>
                        </a:solidFill>
                        <a:latin typeface="Gill Sans MT Light" panose="020B0302020104020203" pitchFamily="34" charset="0"/>
                      </a:endParaRPr>
                    </a:p>
                    <a:p>
                      <a:pPr algn="ctr"/>
                      <a:r>
                        <a:rPr lang="en-GB" sz="1000" b="1" i="0" u="none" dirty="0">
                          <a:solidFill>
                            <a:schemeClr val="bg1"/>
                          </a:solidFill>
                          <a:latin typeface="Gill Sans MT Light" panose="020B0302020104020203" pitchFamily="34" charset="0"/>
                        </a:rPr>
                        <a:t>FRIDAY</a:t>
                      </a:r>
                    </a:p>
                  </a:txBody>
                  <a:tcPr>
                    <a:lnL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i="0" u="none" dirty="0">
                          <a:solidFill>
                            <a:schemeClr val="bg1"/>
                          </a:solidFill>
                          <a:latin typeface="Gill Sans MT Light" panose="020B0302020104020203" pitchFamily="34" charset="0"/>
                        </a:rPr>
                        <a:t>SATURDAY</a:t>
                      </a:r>
                    </a:p>
                  </a:txBody>
                  <a:tcPr anchor="ctr">
                    <a:lnL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i="0" u="none" dirty="0">
                          <a:solidFill>
                            <a:schemeClr val="bg1"/>
                          </a:solidFill>
                          <a:latin typeface="Gill Sans MT Light" panose="020B0302020104020203" pitchFamily="34" charset="0"/>
                        </a:rPr>
                        <a:t>SUNDAY</a:t>
                      </a:r>
                    </a:p>
                  </a:txBody>
                  <a:tcPr anchor="ctr">
                    <a:lnL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89912350"/>
                  </a:ext>
                </a:extLst>
              </a:tr>
              <a:tr h="675079">
                <a:tc>
                  <a:txBody>
                    <a:bodyPr/>
                    <a:lstStyle/>
                    <a:p>
                      <a:pPr algn="ctr"/>
                      <a:r>
                        <a:rPr lang="en-GB" sz="1000" b="1" i="0" dirty="0">
                          <a:solidFill>
                            <a:schemeClr val="bg1"/>
                          </a:solidFill>
                          <a:latin typeface="+mn-lt"/>
                        </a:rPr>
                        <a:t>MAIN COURSE ONE</a:t>
                      </a:r>
                    </a:p>
                  </a:txBody>
                  <a:tcPr anchor="ctr">
                    <a:lnL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02F7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Gill Sans MT Light" panose="020B0302020104020203" pitchFamily="34" charset="0"/>
                        </a:rPr>
                        <a:t>Pork Chilli </a:t>
                      </a:r>
                    </a:p>
                    <a:p>
                      <a:pPr algn="ctr"/>
                      <a:r>
                        <a:rPr lang="en-GB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Gill Sans MT Light" panose="020B0302020104020203" pitchFamily="34" charset="0"/>
                        </a:rPr>
                        <a:t>Nachos 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Gill Sans MT Light" panose="020B0302020104020203" pitchFamily="34" charset="0"/>
                        </a:rPr>
                        <a:t>Chicken Kiev </a:t>
                      </a:r>
                    </a:p>
                    <a:p>
                      <a:pPr algn="ctr"/>
                      <a:r>
                        <a:rPr lang="en-GB" sz="8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Gill Sans MT Light" panose="020B0302020104020203" pitchFamily="34" charset="0"/>
                        </a:rPr>
                        <a:t>Breaded Chicken Thigh Glazed with Garlic Butter 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Gill Sans MT Light" panose="020B0302020104020203" pitchFamily="34" charset="0"/>
                        </a:rPr>
                        <a:t>Lamb Kebab </a:t>
                      </a:r>
                    </a:p>
                    <a:p>
                      <a:pPr algn="ctr"/>
                      <a:r>
                        <a:rPr lang="en-GB" sz="8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Gill Sans MT Light" panose="020B0302020104020203" pitchFamily="34" charset="0"/>
                        </a:rPr>
                        <a:t>Marinated Lamb Pieces served on a Warm Pitta Bread 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Gill Sans MT Light" panose="020B0302020104020203" pitchFamily="34" charset="0"/>
                        </a:rPr>
                        <a:t>Cumberland Sausages</a:t>
                      </a:r>
                    </a:p>
                    <a:p>
                      <a:pPr algn="ctr"/>
                      <a:r>
                        <a:rPr lang="en-GB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Gill Sans MT Light" panose="020B0302020104020203" pitchFamily="34" charset="0"/>
                        </a:rPr>
                        <a:t>&amp; Gravy 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Gill Sans MT Light" panose="020B0302020104020203" pitchFamily="34" charset="0"/>
                        </a:rPr>
                        <a:t>Black Bean &amp; Red Pepper Chicken 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atin typeface="Gill Sans MT Light" panose="020B0302020104020203" pitchFamily="34" charset="0"/>
                        </a:rPr>
                        <a:t>Cheddar &amp; Bacon </a:t>
                      </a:r>
                    </a:p>
                    <a:p>
                      <a:pPr algn="ctr"/>
                      <a:r>
                        <a:rPr lang="en-GB" sz="800" dirty="0">
                          <a:latin typeface="Gill Sans MT Light" panose="020B0302020104020203" pitchFamily="34" charset="0"/>
                        </a:rPr>
                        <a:t>Mac n Cheese</a:t>
                      </a:r>
                    </a:p>
                    <a:p>
                      <a:pPr algn="ctr"/>
                      <a:endParaRPr lang="en-GB" sz="800" dirty="0">
                        <a:latin typeface="Gill Sans MT Light" panose="020B0302020104020203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Gill Sans MT Light" panose="020B0302020104020203" pitchFamily="34" charset="0"/>
                        </a:rPr>
                        <a:t>Roast Turkey </a:t>
                      </a:r>
                    </a:p>
                    <a:p>
                      <a:pPr algn="ctr"/>
                      <a:endParaRPr lang="en-GB" sz="800" b="0" i="0" u="none" strike="noStrike" dirty="0">
                        <a:solidFill>
                          <a:schemeClr val="tx1"/>
                        </a:solidFill>
                        <a:effectLst/>
                        <a:latin typeface="Gill Sans MT Light" panose="020B0302020104020203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8912788"/>
                  </a:ext>
                </a:extLst>
              </a:tr>
              <a:tr h="777439">
                <a:tc>
                  <a:txBody>
                    <a:bodyPr/>
                    <a:lstStyle/>
                    <a:p>
                      <a:pPr algn="ctr"/>
                      <a:r>
                        <a:rPr lang="en-GB" sz="1000" b="1" i="0" dirty="0">
                          <a:solidFill>
                            <a:schemeClr val="bg1"/>
                          </a:solidFill>
                          <a:latin typeface="+mn-lt"/>
                        </a:rPr>
                        <a:t>MAIN COURSE TWO</a:t>
                      </a:r>
                    </a:p>
                  </a:txBody>
                  <a:tcPr anchor="ctr">
                    <a:lnL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02F7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Gill Sans MT Light" panose="020B0302020104020203" pitchFamily="34" charset="0"/>
                        </a:rPr>
                        <a:t>Vegan Chilli </a:t>
                      </a:r>
                    </a:p>
                    <a:p>
                      <a:pPr algn="ctr"/>
                      <a:r>
                        <a:rPr lang="en-GB" sz="8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Gill Sans MT Light" panose="020B0302020104020203" pitchFamily="34" charset="0"/>
                        </a:rPr>
                        <a:t>Nachos 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Gill Sans MT Light" panose="020B0302020104020203" pitchFamily="34" charset="0"/>
                        </a:rPr>
                        <a:t>Butterbean Kiev </a:t>
                      </a:r>
                    </a:p>
                    <a:p>
                      <a:pPr algn="ctr"/>
                      <a:r>
                        <a:rPr lang="en-GB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Gill Sans MT Light" panose="020B0302020104020203" pitchFamily="34" charset="0"/>
                        </a:rPr>
                        <a:t>Butterbean Cake filled with Garlic Butter in Golden Breadcrumbs  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Gill Sans MT Light" panose="020B0302020104020203" pitchFamily="34" charset="0"/>
                        </a:rPr>
                        <a:t>Marinated Vegetable Skewers served on a Warm Pitta Bread 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Gill Sans MT Light" panose="020B0302020104020203" pitchFamily="34" charset="0"/>
                        </a:rPr>
                        <a:t>Vegan Sausages </a:t>
                      </a:r>
                    </a:p>
                    <a:p>
                      <a:pPr algn="ctr"/>
                      <a:r>
                        <a:rPr lang="en-GB" sz="8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Gill Sans MT Light" panose="020B0302020104020203" pitchFamily="34" charset="0"/>
                        </a:rPr>
                        <a:t>&amp; Gravy 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Gill Sans MT Light" panose="020B0302020104020203" pitchFamily="34" charset="0"/>
                        </a:rPr>
                        <a:t>Black Bean &amp; Red Pepper Quorn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atin typeface="Gill Sans MT Light" panose="020B0302020104020203" pitchFamily="34" charset="0"/>
                        </a:rPr>
                        <a:t>Cheddar</a:t>
                      </a:r>
                    </a:p>
                    <a:p>
                      <a:pPr algn="ctr"/>
                      <a:r>
                        <a:rPr lang="en-GB" sz="800" dirty="0">
                          <a:latin typeface="Gill Sans MT Light" panose="020B0302020104020203" pitchFamily="34" charset="0"/>
                        </a:rPr>
                        <a:t> Mac n Cheese</a:t>
                      </a:r>
                    </a:p>
                    <a:p>
                      <a:pPr algn="ctr"/>
                      <a:endParaRPr lang="en-GB" sz="8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Gill Sans MT Light" panose="020B0302020104020203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Gill Sans MT Light" panose="020B0302020104020203" pitchFamily="34" charset="0"/>
                        </a:rPr>
                        <a:t>Roasted Quorn Fillet </a:t>
                      </a:r>
                    </a:p>
                    <a:p>
                      <a:pPr algn="ctr"/>
                      <a:endParaRPr lang="en-GB" sz="800" b="0" i="0" u="none" strike="noStrike" dirty="0">
                        <a:solidFill>
                          <a:schemeClr val="tx1"/>
                        </a:solidFill>
                        <a:effectLst/>
                        <a:latin typeface="Gill Sans MT Light" panose="020B0302020104020203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8424781"/>
                  </a:ext>
                </a:extLst>
              </a:tr>
              <a:tr h="1476380">
                <a:tc>
                  <a:txBody>
                    <a:bodyPr/>
                    <a:lstStyle/>
                    <a:p>
                      <a:pPr algn="ctr"/>
                      <a:r>
                        <a:rPr lang="en-GB" sz="1000" b="1" i="0" dirty="0">
                          <a:solidFill>
                            <a:schemeClr val="bg1"/>
                          </a:solidFill>
                          <a:latin typeface="+mn-lt"/>
                        </a:rPr>
                        <a:t>ON THE SIDE</a:t>
                      </a:r>
                    </a:p>
                  </a:txBody>
                  <a:tcPr anchor="ctr">
                    <a:lnL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02F7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Gill Sans MT Light" panose="020B0302020104020203" pitchFamily="34" charset="0"/>
                        </a:rPr>
                        <a:t>Sour Cream </a:t>
                      </a:r>
                    </a:p>
                    <a:p>
                      <a:pPr algn="ctr"/>
                      <a:r>
                        <a:rPr lang="en-GB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Gill Sans MT Light" panose="020B0302020104020203" pitchFamily="34" charset="0"/>
                        </a:rPr>
                        <a:t>Pica De Gallo </a:t>
                      </a:r>
                    </a:p>
                    <a:p>
                      <a:pPr algn="ctr"/>
                      <a:r>
                        <a:rPr lang="en-GB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Gill Sans MT Light" panose="020B0302020104020203" pitchFamily="34" charset="0"/>
                        </a:rPr>
                        <a:t>Gremolata Coated Corn Cobs 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Gill Sans MT Light" panose="020B0302020104020203" pitchFamily="34" charset="0"/>
                        </a:rPr>
                        <a:t>Roasted Vegetables </a:t>
                      </a:r>
                    </a:p>
                    <a:p>
                      <a:pPr algn="ctr"/>
                      <a:r>
                        <a:rPr lang="en-GB" sz="8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Gill Sans MT Light" panose="020B0302020104020203" pitchFamily="34" charset="0"/>
                        </a:rPr>
                        <a:t>Buttered Peas </a:t>
                      </a:r>
                    </a:p>
                    <a:p>
                      <a:pPr algn="ctr"/>
                      <a:r>
                        <a:rPr lang="en-GB" sz="8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Gill Sans MT Light" panose="020B0302020104020203" pitchFamily="34" charset="0"/>
                        </a:rPr>
                        <a:t>Lemon Orzo </a:t>
                      </a:r>
                    </a:p>
                    <a:p>
                      <a:pPr algn="ctr"/>
                      <a:r>
                        <a:rPr lang="en-GB" sz="8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Gill Sans MT Light" panose="020B0302020104020203" pitchFamily="34" charset="0"/>
                        </a:rPr>
                        <a:t>Rocket &amp; Pear Salad 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Gill Sans MT Light" panose="020B0302020104020203" pitchFamily="34" charset="0"/>
                        </a:rPr>
                        <a:t>Greek Salad </a:t>
                      </a:r>
                    </a:p>
                    <a:p>
                      <a:pPr algn="ctr"/>
                      <a:r>
                        <a:rPr lang="en-GB" sz="8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Gill Sans MT Light" panose="020B0302020104020203" pitchFamily="34" charset="0"/>
                        </a:rPr>
                        <a:t>Rosemary Salted Wedges </a:t>
                      </a:r>
                    </a:p>
                    <a:p>
                      <a:pPr algn="ctr"/>
                      <a:r>
                        <a:rPr lang="en-GB" sz="8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Gill Sans MT Light" panose="020B0302020104020203" pitchFamily="34" charset="0"/>
                        </a:rPr>
                        <a:t>Courgette Tzatziki </a:t>
                      </a:r>
                    </a:p>
                    <a:p>
                      <a:pPr algn="ctr"/>
                      <a:r>
                        <a:rPr lang="en-GB" sz="8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Gill Sans MT Light" panose="020B0302020104020203" pitchFamily="34" charset="0"/>
                        </a:rPr>
                        <a:t>Slaw 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Gill Sans MT Light" panose="020B0302020104020203" pitchFamily="34" charset="0"/>
                        </a:rPr>
                        <a:t>Cheesy Mash </a:t>
                      </a:r>
                    </a:p>
                    <a:p>
                      <a:pPr algn="ctr"/>
                      <a:r>
                        <a:rPr lang="en-GB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Gill Sans MT Light" panose="020B0302020104020203" pitchFamily="34" charset="0"/>
                        </a:rPr>
                        <a:t>Baked Beans </a:t>
                      </a:r>
                    </a:p>
                    <a:p>
                      <a:pPr algn="ctr"/>
                      <a:r>
                        <a:rPr lang="en-GB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Gill Sans MT Light" panose="020B0302020104020203" pitchFamily="34" charset="0"/>
                        </a:rPr>
                        <a:t>Steamed Broccoli</a:t>
                      </a:r>
                    </a:p>
                    <a:p>
                      <a:pPr algn="ctr"/>
                      <a:r>
                        <a:rPr lang="en-GB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Gill Sans MT Light" panose="020B0302020104020203" pitchFamily="34" charset="0"/>
                        </a:rPr>
                        <a:t>Fried Onions</a:t>
                      </a:r>
                    </a:p>
                    <a:p>
                      <a:pPr algn="ctr"/>
                      <a:r>
                        <a:rPr lang="en-GB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Gill Sans MT Light" panose="020B0302020104020203" pitchFamily="34" charset="0"/>
                        </a:rPr>
                        <a:t> 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Gill Sans MT Light" panose="020B0302020104020203" pitchFamily="34" charset="0"/>
                        </a:rPr>
                        <a:t>Mushroom Rice </a:t>
                      </a:r>
                    </a:p>
                    <a:p>
                      <a:pPr algn="ctr"/>
                      <a:r>
                        <a:rPr lang="en-GB" sz="8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Gill Sans MT Light" panose="020B0302020104020203" pitchFamily="34" charset="0"/>
                        </a:rPr>
                        <a:t>Mini Spring Rolls </a:t>
                      </a:r>
                    </a:p>
                    <a:p>
                      <a:pPr algn="ctr"/>
                      <a:r>
                        <a:rPr lang="en-GB" sz="8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Gill Sans MT Light" panose="020B0302020104020203" pitchFamily="34" charset="0"/>
                        </a:rPr>
                        <a:t>Prawn Crackers </a:t>
                      </a:r>
                    </a:p>
                    <a:p>
                      <a:pPr algn="ctr"/>
                      <a:r>
                        <a:rPr lang="en-GB" sz="8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Gill Sans MT Light" panose="020B0302020104020203" pitchFamily="34" charset="0"/>
                        </a:rPr>
                        <a:t>Mangetout &amp; Green Beans with Garlic &amp; Ginger 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atin typeface="Gill Sans MT Light" panose="020B0302020104020203" pitchFamily="34" charset="0"/>
                        </a:rPr>
                        <a:t>Garlic Bread </a:t>
                      </a:r>
                    </a:p>
                    <a:p>
                      <a:pPr algn="ctr"/>
                      <a:r>
                        <a:rPr lang="en-GB" sz="800" dirty="0">
                          <a:latin typeface="Gill Sans MT Light" panose="020B0302020104020203" pitchFamily="34" charset="0"/>
                        </a:rPr>
                        <a:t>Steamed Broccoli </a:t>
                      </a:r>
                    </a:p>
                    <a:p>
                      <a:pPr algn="ctr"/>
                      <a:r>
                        <a:rPr lang="en-GB" sz="800" dirty="0">
                          <a:latin typeface="Gill Sans MT Light" panose="020B0302020104020203" pitchFamily="34" charset="0"/>
                        </a:rPr>
                        <a:t> </a:t>
                      </a:r>
                    </a:p>
                    <a:p>
                      <a:pPr algn="ctr"/>
                      <a:endParaRPr lang="en-GB" sz="800" dirty="0">
                        <a:latin typeface="Gill Sans MT Light" panose="020B0302020104020203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Gill Sans MT Light" panose="020B0302020104020203" pitchFamily="34" charset="0"/>
                        </a:rPr>
                        <a:t>Roast Potatoes </a:t>
                      </a:r>
                    </a:p>
                    <a:p>
                      <a:pPr algn="ctr"/>
                      <a:r>
                        <a:rPr lang="en-GB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Gill Sans MT Light" panose="020B0302020104020203" pitchFamily="34" charset="0"/>
                        </a:rPr>
                        <a:t>Glazed Carrots </a:t>
                      </a:r>
                    </a:p>
                    <a:p>
                      <a:pPr algn="ctr"/>
                      <a:r>
                        <a:rPr lang="en-GB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Gill Sans MT Light" panose="020B0302020104020203" pitchFamily="34" charset="0"/>
                        </a:rPr>
                        <a:t>Steamed Peas </a:t>
                      </a:r>
                    </a:p>
                    <a:p>
                      <a:pPr algn="ctr"/>
                      <a:r>
                        <a:rPr lang="en-GB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Gill Sans MT Light" panose="020B0302020104020203" pitchFamily="34" charset="0"/>
                        </a:rPr>
                        <a:t>Gravy</a:t>
                      </a:r>
                    </a:p>
                    <a:p>
                      <a:pPr algn="ctr"/>
                      <a:endParaRPr lang="en-GB" sz="800" b="0" i="0" u="none" strike="noStrike" dirty="0">
                        <a:solidFill>
                          <a:schemeClr val="tx1"/>
                        </a:solidFill>
                        <a:effectLst/>
                        <a:latin typeface="Gill Sans MT Light" panose="020B0302020104020203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8333251"/>
                  </a:ext>
                </a:extLst>
              </a:tr>
              <a:tr h="835400">
                <a:tc>
                  <a:txBody>
                    <a:bodyPr/>
                    <a:lstStyle/>
                    <a:p>
                      <a:pPr algn="ctr"/>
                      <a:r>
                        <a:rPr lang="en-GB" sz="1000" b="1" i="0" dirty="0">
                          <a:solidFill>
                            <a:schemeClr val="bg1"/>
                          </a:solidFill>
                          <a:latin typeface="Gill Sans MT Light" panose="020B0302020104020203" pitchFamily="34" charset="0"/>
                        </a:rPr>
                        <a:t>DESSERT</a:t>
                      </a:r>
                    </a:p>
                  </a:txBody>
                  <a:tcPr anchor="ctr">
                    <a:lnL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02F7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Gill Sans MT Light" panose="020B0302020104020203" pitchFamily="34" charset="0"/>
                        </a:rPr>
                        <a:t>Banana &amp; Toffee Muffins 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Gill Sans MT Light" panose="020B0302020104020203" pitchFamily="34" charset="0"/>
                        </a:rPr>
                        <a:t>White Chocolate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Gill Sans MT Light" panose="020B0302020104020203" pitchFamily="34" charset="0"/>
                        </a:rPr>
                        <a:t>Flapjack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Gill Sans MT Light" panose="020B0302020104020203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ill Sans MT Light" panose="020B0302020104020203" pitchFamily="34" charset="0"/>
                          <a:ea typeface="+mn-ea"/>
                          <a:cs typeface="+mn-cs"/>
                        </a:rPr>
                        <a:t>White Chocolate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ill Sans MT Light" panose="020B0302020104020203" pitchFamily="34" charset="0"/>
                          <a:ea typeface="+mn-ea"/>
                          <a:cs typeface="+mn-cs"/>
                        </a:rPr>
                        <a:t> Chip Cookies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Gill Sans MT Light" panose="020B0302020104020203" pitchFamily="34" charset="0"/>
                        </a:rPr>
                        <a:t>Victoria Sponge Cake 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Gill Sans MT Light" panose="020B0302020104020203" pitchFamily="34" charset="0"/>
                        </a:rPr>
                        <a:t>Chocolate Orange Brownie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Gill Sans MT Light" panose="020B0302020104020203" pitchFamily="34" charset="0"/>
                        </a:rPr>
                        <a:t>Rice Krispie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Gill Sans MT Light" panose="020B0302020104020203" pitchFamily="34" charset="0"/>
                        </a:rPr>
                        <a:t>Cake </a:t>
                      </a:r>
                    </a:p>
                    <a:p>
                      <a:pPr algn="ctr"/>
                      <a:endParaRPr lang="en-GB" sz="800" dirty="0">
                        <a:latin typeface="Gill Sans MT Light" panose="020B0302020104020203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Gill Sans MT Light" panose="020B0302020104020203" pitchFamily="34" charset="0"/>
                        </a:rPr>
                        <a:t>Apple &amp; Blackberry </a:t>
                      </a:r>
                    </a:p>
                    <a:p>
                      <a:pPr algn="ctr"/>
                      <a:r>
                        <a:rPr lang="en-GB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Gill Sans MT Light" panose="020B0302020104020203" pitchFamily="34" charset="0"/>
                        </a:rPr>
                        <a:t>Crumble &amp; Custard </a:t>
                      </a:r>
                    </a:p>
                    <a:p>
                      <a:pPr algn="ctr"/>
                      <a:endParaRPr lang="en-GB" sz="800" b="0" i="0" u="none" strike="noStrike" dirty="0">
                        <a:solidFill>
                          <a:schemeClr val="tx1"/>
                        </a:solidFill>
                        <a:effectLst/>
                        <a:latin typeface="Gill Sans MT Light" panose="020B0302020104020203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4387834"/>
                  </a:ext>
                </a:extLst>
              </a:tr>
              <a:tr h="406202">
                <a:tc gridSpan="8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000" b="1" i="0" kern="1200" dirty="0">
                          <a:solidFill>
                            <a:schemeClr val="bg1"/>
                          </a:solidFill>
                          <a:latin typeface="Gill Sans MT Light" panose="020B0302020104020203" pitchFamily="34" charset="0"/>
                          <a:ea typeface="+mn-ea"/>
                          <a:cs typeface="+mn-cs"/>
                        </a:rPr>
                        <a:t>SELECTION OF FRESHLY CUT &amp; WHOLE FRUITS</a:t>
                      </a:r>
                    </a:p>
                  </a:txBody>
                  <a:tcPr anchor="ctr">
                    <a:lnL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02F7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C3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C3C7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C3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C3C7C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C3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C3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C3C7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64399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57318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phic 11">
            <a:extLst>
              <a:ext uri="{FF2B5EF4-FFF2-40B4-BE49-F238E27FC236}">
                <a16:creationId xmlns:a16="http://schemas.microsoft.com/office/drawing/2014/main" id="{B315D6D1-F3B6-B505-5318-EBB4219FBD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426185" cy="1640113"/>
          </a:xfrm>
          <a:prstGeom prst="rect">
            <a:avLst/>
          </a:prstGeom>
        </p:spPr>
      </p:pic>
      <p:pic>
        <p:nvPicPr>
          <p:cNvPr id="2" name="Picture 1" descr="Text&#10;&#10;Description automatically generated">
            <a:extLst>
              <a:ext uri="{FF2B5EF4-FFF2-40B4-BE49-F238E27FC236}">
                <a16:creationId xmlns:a16="http://schemas.microsoft.com/office/drawing/2014/main" id="{DCC6260B-9E3E-1854-69C9-A9BF835254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1943" y="6498077"/>
            <a:ext cx="1002114" cy="244800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49ECC3C1-42E1-AFF0-B7BA-A920944FF29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664589" y="255844"/>
            <a:ext cx="2576822" cy="672214"/>
          </a:xfrm>
          <a:prstGeom prst="rect">
            <a:avLst/>
          </a:prstGeom>
        </p:spPr>
      </p:pic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D0E83FB3-33A6-1048-4A49-EF31F91DC4B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3300" y="91265"/>
            <a:ext cx="992480" cy="1001371"/>
          </a:xfrm>
          <a:prstGeom prst="rect">
            <a:avLst/>
          </a:prstGeom>
        </p:spPr>
      </p:pic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C830161A-F595-7335-973F-7D0F43A7BF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9363476"/>
              </p:ext>
            </p:extLst>
          </p:nvPr>
        </p:nvGraphicFramePr>
        <p:xfrm>
          <a:off x="713092" y="1554653"/>
          <a:ext cx="7721605" cy="47713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5087">
                  <a:extLst>
                    <a:ext uri="{9D8B030D-6E8A-4147-A177-3AD203B41FA5}">
                      <a16:colId xmlns:a16="http://schemas.microsoft.com/office/drawing/2014/main" val="1872024225"/>
                    </a:ext>
                  </a:extLst>
                </a:gridCol>
                <a:gridCol w="965087">
                  <a:extLst>
                    <a:ext uri="{9D8B030D-6E8A-4147-A177-3AD203B41FA5}">
                      <a16:colId xmlns:a16="http://schemas.microsoft.com/office/drawing/2014/main" val="1793934144"/>
                    </a:ext>
                  </a:extLst>
                </a:gridCol>
                <a:gridCol w="863998">
                  <a:extLst>
                    <a:ext uri="{9D8B030D-6E8A-4147-A177-3AD203B41FA5}">
                      <a16:colId xmlns:a16="http://schemas.microsoft.com/office/drawing/2014/main" val="3345603019"/>
                    </a:ext>
                  </a:extLst>
                </a:gridCol>
                <a:gridCol w="965659">
                  <a:extLst>
                    <a:ext uri="{9D8B030D-6E8A-4147-A177-3AD203B41FA5}">
                      <a16:colId xmlns:a16="http://schemas.microsoft.com/office/drawing/2014/main" val="3054068587"/>
                    </a:ext>
                  </a:extLst>
                </a:gridCol>
                <a:gridCol w="965659">
                  <a:extLst>
                    <a:ext uri="{9D8B030D-6E8A-4147-A177-3AD203B41FA5}">
                      <a16:colId xmlns:a16="http://schemas.microsoft.com/office/drawing/2014/main" val="730388520"/>
                    </a:ext>
                  </a:extLst>
                </a:gridCol>
                <a:gridCol w="965659">
                  <a:extLst>
                    <a:ext uri="{9D8B030D-6E8A-4147-A177-3AD203B41FA5}">
                      <a16:colId xmlns:a16="http://schemas.microsoft.com/office/drawing/2014/main" val="3738591045"/>
                    </a:ext>
                  </a:extLst>
                </a:gridCol>
                <a:gridCol w="923057">
                  <a:extLst>
                    <a:ext uri="{9D8B030D-6E8A-4147-A177-3AD203B41FA5}">
                      <a16:colId xmlns:a16="http://schemas.microsoft.com/office/drawing/2014/main" val="743926315"/>
                    </a:ext>
                  </a:extLst>
                </a:gridCol>
                <a:gridCol w="1107399">
                  <a:extLst>
                    <a:ext uri="{9D8B030D-6E8A-4147-A177-3AD203B41FA5}">
                      <a16:colId xmlns:a16="http://schemas.microsoft.com/office/drawing/2014/main" val="2595732598"/>
                    </a:ext>
                  </a:extLst>
                </a:gridCol>
              </a:tblGrid>
              <a:tr h="822162">
                <a:tc>
                  <a:txBody>
                    <a:bodyPr/>
                    <a:lstStyle/>
                    <a:p>
                      <a:pPr algn="ctr"/>
                      <a:endParaRPr lang="en-GB" sz="1000" b="1" i="0" dirty="0">
                        <a:solidFill>
                          <a:schemeClr val="bg1"/>
                        </a:solidFill>
                        <a:latin typeface="Gill Sans MT Light" panose="020B0302020104020203" pitchFamily="34" charset="0"/>
                      </a:endParaRPr>
                    </a:p>
                    <a:p>
                      <a:pPr algn="ctr"/>
                      <a:endParaRPr lang="en-GB" sz="1000" b="1" i="0" dirty="0">
                        <a:solidFill>
                          <a:schemeClr val="bg1"/>
                        </a:solidFill>
                        <a:latin typeface="Gill Sans MT Light" panose="020B0302020104020203" pitchFamily="34" charset="0"/>
                      </a:endParaRPr>
                    </a:p>
                    <a:p>
                      <a:pPr algn="ctr"/>
                      <a:r>
                        <a:rPr lang="en-GB" sz="1000" b="1" i="0" dirty="0">
                          <a:solidFill>
                            <a:schemeClr val="bg1"/>
                          </a:solidFill>
                          <a:latin typeface="Gill Sans MT Light" panose="020B0302020104020203" pitchFamily="34" charset="0"/>
                        </a:rPr>
                        <a:t>WEEK THREE</a:t>
                      </a:r>
                    </a:p>
                    <a:p>
                      <a:pPr algn="ctr"/>
                      <a:endParaRPr lang="en-GB" sz="1000" b="1" i="0" dirty="0">
                        <a:solidFill>
                          <a:schemeClr val="bg1"/>
                        </a:solidFill>
                        <a:latin typeface="Gill Sans MT Light" panose="020B0302020104020203" pitchFamily="34" charset="0"/>
                      </a:endParaRPr>
                    </a:p>
                    <a:p>
                      <a:pPr algn="ctr"/>
                      <a:endParaRPr lang="en-GB" sz="1000" b="1" i="0" dirty="0">
                        <a:solidFill>
                          <a:schemeClr val="bg1"/>
                        </a:solidFill>
                        <a:latin typeface="Gill Sans MT Light" panose="020B03020201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i="0" u="none" kern="1200" dirty="0">
                          <a:solidFill>
                            <a:schemeClr val="bg1"/>
                          </a:solidFill>
                          <a:latin typeface="Gill Sans MT Light" panose="020B0302020104020203" pitchFamily="34" charset="0"/>
                          <a:ea typeface="+mn-ea"/>
                          <a:cs typeface="+mn-cs"/>
                        </a:rPr>
                        <a:t>MONDAY</a:t>
                      </a:r>
                    </a:p>
                  </a:txBody>
                  <a:tcPr anchor="ctr">
                    <a:lnL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i="0" u="none" dirty="0">
                          <a:solidFill>
                            <a:schemeClr val="bg1"/>
                          </a:solidFill>
                          <a:latin typeface="Gill Sans MT Light" panose="020B0302020104020203" pitchFamily="34" charset="0"/>
                        </a:rPr>
                        <a:t>TUESDAY</a:t>
                      </a:r>
                    </a:p>
                  </a:txBody>
                  <a:tcPr anchor="ctr">
                    <a:lnL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b="1" i="0" u="none" dirty="0">
                        <a:solidFill>
                          <a:schemeClr val="bg1"/>
                        </a:solidFill>
                        <a:latin typeface="Gill Sans MT Light" panose="020B0302020104020203" pitchFamily="34" charset="0"/>
                      </a:endParaRPr>
                    </a:p>
                    <a:p>
                      <a:pPr algn="ctr"/>
                      <a:endParaRPr lang="en-GB" sz="1000" b="1" i="0" u="none" dirty="0">
                        <a:solidFill>
                          <a:schemeClr val="bg1"/>
                        </a:solidFill>
                        <a:latin typeface="Gill Sans MT Light" panose="020B0302020104020203" pitchFamily="34" charset="0"/>
                      </a:endParaRPr>
                    </a:p>
                    <a:p>
                      <a:pPr algn="ctr"/>
                      <a:r>
                        <a:rPr lang="en-GB" sz="1000" b="1" i="0" u="none" dirty="0">
                          <a:solidFill>
                            <a:schemeClr val="bg1"/>
                          </a:solidFill>
                          <a:latin typeface="Gill Sans MT Light" panose="020B0302020104020203" pitchFamily="34" charset="0"/>
                        </a:rPr>
                        <a:t>WEDNESDAY</a:t>
                      </a:r>
                    </a:p>
                  </a:txBody>
                  <a:tcPr>
                    <a:lnL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i="0" u="none" dirty="0">
                          <a:solidFill>
                            <a:schemeClr val="bg1"/>
                          </a:solidFill>
                          <a:latin typeface="Gill Sans MT Light" panose="020B0302020104020203" pitchFamily="34" charset="0"/>
                        </a:rPr>
                        <a:t>THURSDAY</a:t>
                      </a:r>
                    </a:p>
                  </a:txBody>
                  <a:tcPr anchor="ctr">
                    <a:lnL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b="1" i="0" u="none" dirty="0">
                        <a:solidFill>
                          <a:schemeClr val="bg1"/>
                        </a:solidFill>
                        <a:latin typeface="Gill Sans MT Light" panose="020B0302020104020203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1" i="0" u="none" dirty="0">
                          <a:solidFill>
                            <a:schemeClr val="bg1"/>
                          </a:solidFill>
                          <a:latin typeface="Gill Sans MT Light" panose="020B0302020104020203" pitchFamily="34" charset="0"/>
                        </a:rPr>
                        <a:t>FRIDAY</a:t>
                      </a:r>
                    </a:p>
                    <a:p>
                      <a:pPr algn="ctr"/>
                      <a:endParaRPr lang="en-GB" sz="1000" b="1" i="0" u="none" dirty="0">
                        <a:solidFill>
                          <a:schemeClr val="bg1"/>
                        </a:solidFill>
                        <a:latin typeface="Gill Sans MT Light" panose="020B03020201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i="0" u="none" dirty="0">
                          <a:solidFill>
                            <a:schemeClr val="bg1"/>
                          </a:solidFill>
                          <a:latin typeface="Gill Sans MT Light" panose="020B0302020104020203" pitchFamily="34" charset="0"/>
                        </a:rPr>
                        <a:t>SATURDAY</a:t>
                      </a:r>
                    </a:p>
                  </a:txBody>
                  <a:tcPr anchor="ctr">
                    <a:lnL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i="0" u="none" dirty="0">
                          <a:solidFill>
                            <a:schemeClr val="bg1"/>
                          </a:solidFill>
                          <a:latin typeface="Gill Sans MT Light" panose="020B0302020104020203" pitchFamily="34" charset="0"/>
                        </a:rPr>
                        <a:t>SUNDAY</a:t>
                      </a:r>
                    </a:p>
                  </a:txBody>
                  <a:tcPr anchor="ctr">
                    <a:lnL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89912350"/>
                  </a:ext>
                </a:extLst>
              </a:tr>
              <a:tr h="642757">
                <a:tc>
                  <a:txBody>
                    <a:bodyPr/>
                    <a:lstStyle/>
                    <a:p>
                      <a:pPr algn="ctr"/>
                      <a:r>
                        <a:rPr lang="en-GB" sz="1000" b="1" i="0" dirty="0">
                          <a:solidFill>
                            <a:schemeClr val="bg1"/>
                          </a:solidFill>
                          <a:latin typeface="Gill Sans MT Light" panose="020B0302020104020203" pitchFamily="34" charset="0"/>
                        </a:rPr>
                        <a:t>MAIN COURSE ONE</a:t>
                      </a:r>
                    </a:p>
                  </a:txBody>
                  <a:tcPr anchor="ctr">
                    <a:lnL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Gill Sans MT Light" panose="020B0302020104020203" pitchFamily="34" charset="0"/>
                        </a:rPr>
                        <a:t>Spicy Meat Feat</a:t>
                      </a:r>
                    </a:p>
                    <a:p>
                      <a:pPr algn="ctr"/>
                      <a:r>
                        <a:rPr lang="en-GB" sz="8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Gill Sans MT Light" panose="020B0302020104020203" pitchFamily="34" charset="0"/>
                        </a:rPr>
                        <a:t> Pizza 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Gill Sans MT Light" panose="020B0302020104020203" pitchFamily="34" charset="0"/>
                        </a:rPr>
                        <a:t>Filipino</a:t>
                      </a:r>
                    </a:p>
                    <a:p>
                      <a:pPr algn="ctr"/>
                      <a:r>
                        <a:rPr lang="en-GB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Gill Sans MT Light" panose="020B0302020104020203" pitchFamily="34" charset="0"/>
                        </a:rPr>
                        <a:t>Chicken Adobo </a:t>
                      </a:r>
                    </a:p>
                    <a:p>
                      <a:pPr algn="ctr"/>
                      <a:endParaRPr lang="en-GB" sz="800" b="0" i="0" u="none" strike="noStrike" dirty="0">
                        <a:solidFill>
                          <a:schemeClr val="tx1"/>
                        </a:solidFill>
                        <a:effectLst/>
                        <a:latin typeface="Gill Sans MT Light" panose="020B0302020104020203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Gill Sans MT Light" panose="020B0302020104020203" pitchFamily="34" charset="0"/>
                        </a:rPr>
                        <a:t>Traditional </a:t>
                      </a:r>
                    </a:p>
                    <a:p>
                      <a:pPr algn="ctr"/>
                      <a:r>
                        <a:rPr lang="en-GB" sz="8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Gill Sans MT Light" panose="020B0302020104020203" pitchFamily="34" charset="0"/>
                        </a:rPr>
                        <a:t>Shepherds Pie </a:t>
                      </a:r>
                    </a:p>
                    <a:p>
                      <a:pPr algn="ctr"/>
                      <a:r>
                        <a:rPr lang="en-GB" sz="8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Gill Sans MT Light" panose="020B0302020104020203" pitchFamily="34" charset="0"/>
                        </a:rPr>
                        <a:t>Sweet Potato Topping &amp; Gravy 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Gill Sans MT Light" panose="020B0302020104020203" pitchFamily="34" charset="0"/>
                        </a:rPr>
                        <a:t>Red Thai Beef Massaman</a:t>
                      </a:r>
                    </a:p>
                    <a:p>
                      <a:pPr algn="ctr"/>
                      <a:r>
                        <a:rPr lang="en-GB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Gill Sans MT Light" panose="020B0302020104020203" pitchFamily="34" charset="0"/>
                        </a:rPr>
                        <a:t>Curry  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Gill Sans MT Light" panose="020B0302020104020203" pitchFamily="34" charset="0"/>
                        </a:rPr>
                        <a:t>Chicken Pesto Pasta Bake 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Gill Sans MT Light" panose="020B0302020104020203" pitchFamily="34" charset="0"/>
                        </a:rPr>
                        <a:t>Beef Chilli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Gill Sans MT Light" panose="020B0302020104020203" pitchFamily="34" charset="0"/>
                        </a:rPr>
                        <a:t>Con Carné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 dirty="0">
                        <a:latin typeface="Gill Sans MT Light" panose="020B0302020104020203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Gill Sans MT Light" panose="020B0302020104020203" pitchFamily="34" charset="0"/>
                          <a:ea typeface="+mn-ea"/>
                          <a:cs typeface="+mn-cs"/>
                        </a:rPr>
                        <a:t>Honey Roasted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Gill Sans MT Light" panose="020B0302020104020203" pitchFamily="34" charset="0"/>
                          <a:ea typeface="+mn-ea"/>
                          <a:cs typeface="+mn-cs"/>
                        </a:rPr>
                        <a:t>Gammon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 b="0" i="0" u="none" strike="noStrike" kern="1200" dirty="0">
                        <a:solidFill>
                          <a:schemeClr val="tx1"/>
                        </a:solidFill>
                        <a:effectLst/>
                        <a:latin typeface="Gill Sans MT Light" panose="020B0302020104020203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8912788"/>
                  </a:ext>
                </a:extLst>
              </a:tr>
              <a:tr h="550933">
                <a:tc>
                  <a:txBody>
                    <a:bodyPr/>
                    <a:lstStyle/>
                    <a:p>
                      <a:pPr algn="ctr"/>
                      <a:r>
                        <a:rPr lang="en-GB" sz="1000" b="1" i="0" dirty="0">
                          <a:solidFill>
                            <a:schemeClr val="bg1"/>
                          </a:solidFill>
                          <a:latin typeface="Gill Sans MT Light" panose="020B0302020104020203" pitchFamily="34" charset="0"/>
                        </a:rPr>
                        <a:t>MAIN COURSE TWO</a:t>
                      </a:r>
                    </a:p>
                  </a:txBody>
                  <a:tcPr anchor="ctr">
                    <a:lnL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Gill Sans MT Light" panose="020B0302020104020203" pitchFamily="34" charset="0"/>
                        </a:rPr>
                        <a:t>Supreme Pizza </a:t>
                      </a:r>
                    </a:p>
                    <a:p>
                      <a:pPr algn="ctr"/>
                      <a:r>
                        <a:rPr lang="en-GB" sz="8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Gill Sans MT Light" panose="020B0302020104020203" pitchFamily="34" charset="0"/>
                        </a:rPr>
                        <a:t>topped with Tomato, Olive, Peppers &amp; Mushroom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Gill Sans MT Light" panose="020B0302020104020203" pitchFamily="34" charset="0"/>
                        </a:rPr>
                        <a:t>Vegetable Spring Roll</a:t>
                      </a:r>
                    </a:p>
                    <a:p>
                      <a:pPr algn="ctr"/>
                      <a:r>
                        <a:rPr lang="en-GB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Gill Sans MT Light" panose="020B0302020104020203" pitchFamily="34" charset="0"/>
                        </a:rPr>
                        <a:t>Sweet n Sour Sauce  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Gill Sans MT Light" panose="020B0302020104020203" pitchFamily="34" charset="0"/>
                        </a:rPr>
                        <a:t>Vegan</a:t>
                      </a:r>
                    </a:p>
                    <a:p>
                      <a:pPr algn="ctr"/>
                      <a:r>
                        <a:rPr lang="en-GB" sz="8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Gill Sans MT Light" panose="020B0302020104020203" pitchFamily="34" charset="0"/>
                        </a:rPr>
                        <a:t> Shepherds Pie Sweet Potato Topping </a:t>
                      </a:r>
                    </a:p>
                    <a:p>
                      <a:pPr algn="ctr"/>
                      <a:r>
                        <a:rPr lang="en-GB" sz="8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Gill Sans MT Light" panose="020B0302020104020203" pitchFamily="34" charset="0"/>
                        </a:rPr>
                        <a:t>&amp; Gravy  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b="0" i="0" u="none" strike="noStrike">
                          <a:solidFill>
                            <a:schemeClr val="tx1"/>
                          </a:solidFill>
                          <a:effectLst/>
                          <a:latin typeface="Gill Sans MT Light" panose="020B0302020104020203" pitchFamily="34" charset="0"/>
                        </a:rPr>
                        <a:t>Red Thai Quorn Massaman Curry </a:t>
                      </a:r>
                      <a:endParaRPr lang="en-GB" sz="800" b="0" i="0" u="none" strike="noStrike" dirty="0">
                        <a:solidFill>
                          <a:schemeClr val="tx1"/>
                        </a:solidFill>
                        <a:effectLst/>
                        <a:latin typeface="Gill Sans MT Light" panose="020B0302020104020203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Gill Sans MT Light" panose="020B0302020104020203" pitchFamily="34" charset="0"/>
                        </a:rPr>
                        <a:t>Creamy Tofu Pesto Pasta 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 dirty="0">
                        <a:latin typeface="Gill Sans MT Light" panose="020B0302020104020203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Gill Sans MT Light" panose="020B0302020104020203" pitchFamily="34" charset="0"/>
                        </a:rPr>
                        <a:t>Vegan Chilli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 dirty="0">
                        <a:latin typeface="Gill Sans MT Light" panose="020B0302020104020203" pitchFamily="34" charset="0"/>
                      </a:endParaRPr>
                    </a:p>
                    <a:p>
                      <a:pPr algn="ctr"/>
                      <a:endParaRPr lang="en-GB" sz="800" dirty="0">
                        <a:latin typeface="Gill Sans MT Light" panose="020B0302020104020203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Gill Sans MT Light" panose="020B0302020104020203" pitchFamily="34" charset="0"/>
                        </a:rPr>
                        <a:t>Vegetable &amp; Lentil Wellington </a:t>
                      </a:r>
                    </a:p>
                    <a:p>
                      <a:pPr algn="ctr"/>
                      <a:endParaRPr lang="en-GB" sz="800" b="0" i="0" u="none" strike="noStrike" dirty="0">
                        <a:solidFill>
                          <a:schemeClr val="tx1"/>
                        </a:solidFill>
                        <a:effectLst/>
                        <a:latin typeface="Gill Sans MT Light" panose="020B0302020104020203" pitchFamily="34" charset="0"/>
                      </a:endParaRPr>
                    </a:p>
                    <a:p>
                      <a:pPr algn="ctr"/>
                      <a:endParaRPr lang="en-GB" sz="800" b="0" i="0" u="none" strike="noStrike" dirty="0">
                        <a:solidFill>
                          <a:schemeClr val="tx1"/>
                        </a:solidFill>
                        <a:effectLst/>
                        <a:latin typeface="Gill Sans MT Light" panose="020B0302020104020203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8424781"/>
                  </a:ext>
                </a:extLst>
              </a:tr>
              <a:tr h="2105246">
                <a:tc>
                  <a:txBody>
                    <a:bodyPr/>
                    <a:lstStyle/>
                    <a:p>
                      <a:pPr algn="ctr"/>
                      <a:r>
                        <a:rPr lang="en-GB" sz="1000" b="1" i="0" dirty="0">
                          <a:solidFill>
                            <a:schemeClr val="bg1"/>
                          </a:solidFill>
                          <a:latin typeface="Gill Sans MT Light" panose="020B0302020104020203" pitchFamily="34" charset="0"/>
                        </a:rPr>
                        <a:t>ON THE SIDE</a:t>
                      </a:r>
                    </a:p>
                  </a:txBody>
                  <a:tcPr anchor="ctr">
                    <a:lnL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Gill Sans MT Light" panose="020B0302020104020203" pitchFamily="34" charset="0"/>
                        </a:rPr>
                        <a:t>Cajun Spiced Jacket Wedges </a:t>
                      </a:r>
                    </a:p>
                    <a:p>
                      <a:pPr algn="ctr"/>
                      <a:r>
                        <a:rPr lang="en-GB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Gill Sans MT Light" panose="020B0302020104020203" pitchFamily="34" charset="0"/>
                        </a:rPr>
                        <a:t>Buttered Corn Cob </a:t>
                      </a:r>
                    </a:p>
                    <a:p>
                      <a:pPr algn="ctr"/>
                      <a:r>
                        <a:rPr lang="en-GB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Gill Sans MT Light" panose="020B0302020104020203" pitchFamily="34" charset="0"/>
                        </a:rPr>
                        <a:t>Rocket &amp; Red Onion Salad 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Gill Sans MT Light" panose="020B0302020104020203" pitchFamily="34" charset="0"/>
                        </a:rPr>
                        <a:t>Sauteed Cabbage with Garlic &amp; Onions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Gill Sans MT Light" panose="020B0302020104020203" pitchFamily="34" charset="0"/>
                        </a:rPr>
                        <a:t>Stir-fried Vegetables 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Gill Sans MT Light" panose="020B0302020104020203" pitchFamily="34" charset="0"/>
                        </a:rPr>
                        <a:t>Steamed Green Beans </a:t>
                      </a:r>
                    </a:p>
                    <a:p>
                      <a:pPr algn="ctr"/>
                      <a:r>
                        <a:rPr lang="en-GB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Gill Sans MT Light" panose="020B0302020104020203" pitchFamily="34" charset="0"/>
                        </a:rPr>
                        <a:t>Braised Red Cabbage</a:t>
                      </a:r>
                    </a:p>
                    <a:p>
                      <a:pPr algn="ctr"/>
                      <a:endParaRPr lang="en-GB" sz="800" b="0" i="0" u="none" strike="noStrike" dirty="0">
                        <a:solidFill>
                          <a:schemeClr val="tx1"/>
                        </a:solidFill>
                        <a:effectLst/>
                        <a:latin typeface="Gill Sans MT Light" panose="020B0302020104020203" pitchFamily="34" charset="0"/>
                      </a:endParaRPr>
                    </a:p>
                    <a:p>
                      <a:pPr algn="ctr"/>
                      <a:r>
                        <a:rPr lang="en-GB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Gill Sans MT Light" panose="020B0302020104020203" pitchFamily="34" charset="0"/>
                        </a:rPr>
                        <a:t> 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i="0" u="none" strike="noStrike">
                          <a:solidFill>
                            <a:schemeClr val="tx1"/>
                          </a:solidFill>
                          <a:effectLst/>
                          <a:latin typeface="Gill Sans MT Light" panose="020B0302020104020203" pitchFamily="34" charset="0"/>
                        </a:rPr>
                        <a:t>Thai Fried Pineapple Rice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i="0" u="none" strike="noStrike">
                          <a:solidFill>
                            <a:schemeClr val="tx1"/>
                          </a:solidFill>
                          <a:effectLst/>
                          <a:latin typeface="Gill Sans MT Light" panose="020B0302020104020203" pitchFamily="34" charset="0"/>
                        </a:rPr>
                        <a:t>Asian Sesame Broccoli Salad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i="0" u="none" strike="noStrike">
                          <a:solidFill>
                            <a:schemeClr val="tx1"/>
                          </a:solidFill>
                          <a:effectLst/>
                          <a:latin typeface="Gill Sans MT Light" panose="020B0302020104020203" pitchFamily="34" charset="0"/>
                        </a:rPr>
                        <a:t>Bang Bang Cucumber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i="0" u="none" strike="noStrike">
                          <a:solidFill>
                            <a:schemeClr val="tx1"/>
                          </a:solidFill>
                          <a:effectLst/>
                          <a:latin typeface="Gill Sans MT Light" panose="020B0302020104020203" pitchFamily="34" charset="0"/>
                        </a:rPr>
                        <a:t>Beetroot Riata  </a:t>
                      </a:r>
                      <a:endParaRPr lang="en-GB" sz="800" b="0" i="0" u="none" strike="noStrike" dirty="0">
                        <a:solidFill>
                          <a:schemeClr val="tx1"/>
                        </a:solidFill>
                        <a:effectLst/>
                        <a:latin typeface="Gill Sans MT Light" panose="020B0302020104020203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Gill Sans MT Light" panose="020B0302020104020203" pitchFamily="34" charset="0"/>
                        </a:rPr>
                        <a:t>Tomato &amp; Jalapeno Bread </a:t>
                      </a:r>
                    </a:p>
                    <a:p>
                      <a:pPr algn="ctr"/>
                      <a:r>
                        <a:rPr lang="en-GB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Gill Sans MT Light" panose="020B0302020104020203" pitchFamily="34" charset="0"/>
                        </a:rPr>
                        <a:t>Ceasar Salad </a:t>
                      </a:r>
                    </a:p>
                    <a:p>
                      <a:pPr algn="ctr"/>
                      <a:r>
                        <a:rPr lang="en-GB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Gill Sans MT Light" panose="020B0302020104020203" pitchFamily="34" charset="0"/>
                        </a:rPr>
                        <a:t>Steamed Broccoli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atin typeface="Gill Sans MT Light" panose="020B0302020104020203" pitchFamily="34" charset="0"/>
                        </a:rPr>
                        <a:t>Steamed Rice </a:t>
                      </a:r>
                    </a:p>
                    <a:p>
                      <a:pPr algn="ctr"/>
                      <a:r>
                        <a:rPr lang="en-GB" sz="800" dirty="0">
                          <a:latin typeface="Gill Sans MT Light" panose="020B0302020104020203" pitchFamily="34" charset="0"/>
                        </a:rPr>
                        <a:t>Roasted Peppers &amp; Onions </a:t>
                      </a:r>
                    </a:p>
                    <a:p>
                      <a:pPr algn="ctr"/>
                      <a:r>
                        <a:rPr lang="en-GB" sz="800" dirty="0">
                          <a:latin typeface="Gill Sans MT Light" panose="020B0302020104020203" pitchFamily="34" charset="0"/>
                        </a:rPr>
                        <a:t>Grated Cheese</a:t>
                      </a:r>
                    </a:p>
                    <a:p>
                      <a:pPr algn="ctr"/>
                      <a:endParaRPr lang="en-GB" sz="800" dirty="0">
                        <a:latin typeface="Gill Sans MT Light" panose="020B0302020104020203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Gill Sans MT Light" panose="020B0302020104020203" pitchFamily="34" charset="0"/>
                        </a:rPr>
                        <a:t>Gravy </a:t>
                      </a:r>
                    </a:p>
                    <a:p>
                      <a:pPr algn="ctr"/>
                      <a:r>
                        <a:rPr lang="en-GB" sz="8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Gill Sans MT Light" panose="020B0302020104020203" pitchFamily="34" charset="0"/>
                        </a:rPr>
                        <a:t>Roast Potatoes</a:t>
                      </a:r>
                    </a:p>
                    <a:p>
                      <a:pPr algn="ctr"/>
                      <a:r>
                        <a:rPr lang="en-GB" sz="8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Gill Sans MT Light" panose="020B0302020104020203" pitchFamily="34" charset="0"/>
                        </a:rPr>
                        <a:t>Roast Parsnips</a:t>
                      </a:r>
                    </a:p>
                    <a:p>
                      <a:pPr algn="ctr"/>
                      <a:r>
                        <a:rPr lang="en-GB" sz="8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Gill Sans MT Light" panose="020B0302020104020203" pitchFamily="34" charset="0"/>
                        </a:rPr>
                        <a:t> Steamed Carrots </a:t>
                      </a:r>
                    </a:p>
                    <a:p>
                      <a:pPr algn="ctr"/>
                      <a:endParaRPr lang="en-GB" sz="800" b="0" i="0" u="none" strike="noStrike" baseline="0" dirty="0">
                        <a:solidFill>
                          <a:schemeClr val="tx1"/>
                        </a:solidFill>
                        <a:effectLst/>
                        <a:latin typeface="Gill Sans MT Light" panose="020B0302020104020203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2926571"/>
                  </a:ext>
                </a:extLst>
              </a:tr>
              <a:tr h="375175">
                <a:tc>
                  <a:txBody>
                    <a:bodyPr/>
                    <a:lstStyle/>
                    <a:p>
                      <a:pPr algn="ctr"/>
                      <a:r>
                        <a:rPr lang="en-GB" sz="1000" b="1" i="0" dirty="0">
                          <a:solidFill>
                            <a:schemeClr val="bg1"/>
                          </a:solidFill>
                          <a:latin typeface="Gill Sans MT Light" panose="020B0302020104020203" pitchFamily="34" charset="0"/>
                        </a:rPr>
                        <a:t>DESSERT</a:t>
                      </a:r>
                    </a:p>
                  </a:txBody>
                  <a:tcPr anchor="ctr">
                    <a:lnL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Gill Sans MT Light" panose="020B0302020104020203" pitchFamily="34" charset="0"/>
                        </a:rPr>
                        <a:t>Chocolate </a:t>
                      </a:r>
                    </a:p>
                    <a:p>
                      <a:pPr algn="ctr"/>
                      <a:r>
                        <a:rPr lang="en-GB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Gill Sans MT Light" panose="020B0302020104020203" pitchFamily="34" charset="0"/>
                        </a:rPr>
                        <a:t>Cola Cake 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Gill Sans MT Light" panose="020B0302020104020203" pitchFamily="34" charset="0"/>
                        </a:rPr>
                        <a:t>Mango</a:t>
                      </a:r>
                    </a:p>
                    <a:p>
                      <a:pPr algn="ctr"/>
                      <a:r>
                        <a:rPr lang="en-GB" sz="8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Gill Sans MT Light" panose="020B0302020104020203" pitchFamily="34" charset="0"/>
                        </a:rPr>
                        <a:t> Cake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Gill Sans MT Light" panose="020B0302020104020203" pitchFamily="34" charset="0"/>
                        </a:rPr>
                        <a:t>White Chocolate Cookies 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Gill Sans MT Light" panose="020B0302020104020203" pitchFamily="34" charset="0"/>
                        </a:rPr>
                        <a:t>Rice Krispie</a:t>
                      </a:r>
                    </a:p>
                    <a:p>
                      <a:pPr algn="ctr"/>
                      <a:r>
                        <a:rPr lang="en-GB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Gill Sans MT Light" panose="020B0302020104020203" pitchFamily="34" charset="0"/>
                        </a:rPr>
                        <a:t> Cake 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Gill Sans MT Light" panose="020B0302020104020203" pitchFamily="34" charset="0"/>
                        </a:rPr>
                        <a:t>Fruit of the Forest Muffins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Gill Sans MT Light" panose="020B0302020104020203" pitchFamily="34" charset="0"/>
                        </a:rPr>
                        <a:t>Jam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Gill Sans MT Light" panose="020B0302020104020203" pitchFamily="34" charset="0"/>
                        </a:rPr>
                        <a:t>Doughnuts </a:t>
                      </a:r>
                    </a:p>
                    <a:p>
                      <a:pPr algn="ctr"/>
                      <a:endParaRPr lang="en-GB" sz="800" dirty="0">
                        <a:latin typeface="Gill Sans MT Light" panose="020B0302020104020203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Gill Sans MT Light" panose="020B0302020104020203" pitchFamily="34" charset="0"/>
                        </a:rPr>
                        <a:t>Fruity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Gill Sans MT Light" panose="020B0302020104020203" pitchFamily="34" charset="0"/>
                        </a:rPr>
                        <a:t>Flapjack </a:t>
                      </a:r>
                      <a:endParaRPr lang="en-GB" sz="800" dirty="0">
                        <a:solidFill>
                          <a:schemeClr val="bg2">
                            <a:lumMod val="25000"/>
                          </a:schemeClr>
                        </a:solidFill>
                        <a:latin typeface="Gill Sans MT Light" panose="020B0302020104020203" pitchFamily="34" charset="0"/>
                      </a:endParaRPr>
                    </a:p>
                    <a:p>
                      <a:pPr algn="ctr"/>
                      <a:endParaRPr lang="en-GB" sz="800" b="0" i="0" u="none" strike="noStrike" baseline="0" dirty="0">
                        <a:solidFill>
                          <a:schemeClr val="tx1"/>
                        </a:solidFill>
                        <a:effectLst/>
                        <a:latin typeface="Gill Sans MT Light" panose="020B0302020104020203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7636899"/>
                  </a:ext>
                </a:extLst>
              </a:tr>
              <a:tr h="234903">
                <a:tc gridSpan="8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000" b="1" i="0" kern="1200" dirty="0">
                          <a:solidFill>
                            <a:schemeClr val="bg1"/>
                          </a:solidFill>
                          <a:latin typeface="Gill Sans MT Light" panose="020B0302020104020203" pitchFamily="34" charset="0"/>
                          <a:ea typeface="+mn-ea"/>
                          <a:cs typeface="+mn-cs"/>
                        </a:rPr>
                        <a:t>SELECTION OF FRESHLY CUT &amp; WHOLE FRUITS</a:t>
                      </a:r>
                    </a:p>
                  </a:txBody>
                  <a:tcPr anchor="ctr">
                    <a:lnL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GB" sz="1000" b="1" i="0" kern="1200" dirty="0">
                        <a:solidFill>
                          <a:schemeClr val="bg1"/>
                        </a:solidFill>
                        <a:latin typeface="Gill Sans MT Light" panose="020B0302020104020203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GB" sz="1000" b="1" i="0" kern="1200" dirty="0">
                        <a:solidFill>
                          <a:schemeClr val="bg1"/>
                        </a:solidFill>
                        <a:latin typeface="Gill Sans MT Light" panose="020B0302020104020203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GB" sz="1000" b="1" i="0" kern="1200" dirty="0">
                        <a:solidFill>
                          <a:schemeClr val="bg1"/>
                        </a:solidFill>
                        <a:latin typeface="Gill Sans MT Light" panose="020B0302020104020203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GB" sz="1000" b="1" i="0" kern="1200" dirty="0">
                        <a:solidFill>
                          <a:schemeClr val="bg1"/>
                        </a:solidFill>
                        <a:latin typeface="Gill Sans MT Light" panose="020B0302020104020203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GB" sz="1000" b="1" i="0" kern="1200" dirty="0">
                        <a:solidFill>
                          <a:schemeClr val="bg1"/>
                        </a:solidFill>
                        <a:latin typeface="Gill Sans MT Light" panose="020B0302020104020203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GB" sz="1000" b="1" i="0" kern="1200" dirty="0">
                        <a:solidFill>
                          <a:schemeClr val="bg1"/>
                        </a:solidFill>
                        <a:latin typeface="Gill Sans MT Light" panose="020B0302020104020203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GB" sz="1000" b="1" i="0" kern="1200" dirty="0">
                        <a:solidFill>
                          <a:schemeClr val="bg1"/>
                        </a:solidFill>
                        <a:latin typeface="Gill Sans MT Light" panose="020B0302020104020203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364399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60729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17679</TotalTime>
  <Words>2430</Words>
  <Application>Microsoft Office PowerPoint</Application>
  <PresentationFormat>A4 Paper (210x297 mm)</PresentationFormat>
  <Paragraphs>1077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Gill Sans MT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WSH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Amelia Mcdougall</dc:creator>
  <cp:lastModifiedBy>Roalfe JP</cp:lastModifiedBy>
  <cp:revision>130</cp:revision>
  <cp:lastPrinted>2025-04-08T14:10:20Z</cp:lastPrinted>
  <dcterms:created xsi:type="dcterms:W3CDTF">2022-07-04T14:21:12Z</dcterms:created>
  <dcterms:modified xsi:type="dcterms:W3CDTF">2025-04-08T18:19:59Z</dcterms:modified>
</cp:coreProperties>
</file>